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vsd" ContentType="application/vnd.visio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Default Extension="tiff" ContentType="image/tif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64" r:id="rId2"/>
  </p:sldMasterIdLst>
  <p:notesMasterIdLst>
    <p:notesMasterId r:id="rId43"/>
  </p:notesMasterIdLst>
  <p:sldIdLst>
    <p:sldId id="393" r:id="rId3"/>
    <p:sldId id="545" r:id="rId4"/>
    <p:sldId id="559" r:id="rId5"/>
    <p:sldId id="547" r:id="rId6"/>
    <p:sldId id="558" r:id="rId7"/>
    <p:sldId id="548" r:id="rId8"/>
    <p:sldId id="554" r:id="rId9"/>
    <p:sldId id="521" r:id="rId10"/>
    <p:sldId id="518" r:id="rId11"/>
    <p:sldId id="502" r:id="rId12"/>
    <p:sldId id="531" r:id="rId13"/>
    <p:sldId id="560" r:id="rId14"/>
    <p:sldId id="551" r:id="rId15"/>
    <p:sldId id="549" r:id="rId16"/>
    <p:sldId id="561" r:id="rId17"/>
    <p:sldId id="552" r:id="rId18"/>
    <p:sldId id="556" r:id="rId19"/>
    <p:sldId id="555" r:id="rId20"/>
    <p:sldId id="533" r:id="rId21"/>
    <p:sldId id="539" r:id="rId22"/>
    <p:sldId id="562" r:id="rId23"/>
    <p:sldId id="542" r:id="rId24"/>
    <p:sldId id="543" r:id="rId25"/>
    <p:sldId id="563" r:id="rId26"/>
    <p:sldId id="541" r:id="rId27"/>
    <p:sldId id="544" r:id="rId28"/>
    <p:sldId id="534" r:id="rId29"/>
    <p:sldId id="564" r:id="rId30"/>
    <p:sldId id="565" r:id="rId31"/>
    <p:sldId id="566" r:id="rId32"/>
    <p:sldId id="568" r:id="rId33"/>
    <p:sldId id="569" r:id="rId34"/>
    <p:sldId id="570" r:id="rId35"/>
    <p:sldId id="572" r:id="rId36"/>
    <p:sldId id="573" r:id="rId37"/>
    <p:sldId id="574" r:id="rId38"/>
    <p:sldId id="576" r:id="rId39"/>
    <p:sldId id="577" r:id="rId40"/>
    <p:sldId id="578" r:id="rId41"/>
    <p:sldId id="389" r:id="rId42"/>
  </p:sldIdLst>
  <p:sldSz cx="9144000" cy="6858000" type="screen4x3"/>
  <p:notesSz cx="6858000" cy="9144000"/>
  <p:custDataLst>
    <p:tags r:id="rId44"/>
  </p:custDataLst>
  <p:defaultTextStyle>
    <a:defPPr>
      <a:defRPr lang="zh-CN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无标题节" id="{750298B7-7A80-44EA-B3D0-B3C8ECFB0EE0}">
          <p14:sldIdLst>
            <p14:sldId id="393"/>
            <p14:sldId id="545"/>
            <p14:sldId id="559"/>
            <p14:sldId id="547"/>
            <p14:sldId id="558"/>
            <p14:sldId id="548"/>
            <p14:sldId id="554"/>
            <p14:sldId id="521"/>
            <p14:sldId id="518"/>
            <p14:sldId id="502"/>
            <p14:sldId id="531"/>
            <p14:sldId id="560"/>
            <p14:sldId id="551"/>
            <p14:sldId id="549"/>
            <p14:sldId id="561"/>
            <p14:sldId id="552"/>
            <p14:sldId id="556"/>
            <p14:sldId id="555"/>
            <p14:sldId id="533"/>
            <p14:sldId id="539"/>
            <p14:sldId id="562"/>
            <p14:sldId id="542"/>
            <p14:sldId id="543"/>
            <p14:sldId id="563"/>
            <p14:sldId id="541"/>
            <p14:sldId id="544"/>
            <p14:sldId id="534"/>
            <p14:sldId id="535"/>
            <p14:sldId id="553"/>
            <p14:sldId id="557"/>
            <p14:sldId id="38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FDE"/>
    <a:srgbClr val="1F497D"/>
    <a:srgbClr val="FF9933"/>
    <a:srgbClr val="0075CC"/>
    <a:srgbClr val="0070C0"/>
    <a:srgbClr val="003399"/>
    <a:srgbClr val="00CC66"/>
    <a:srgbClr val="093181"/>
    <a:srgbClr val="336699"/>
    <a:srgbClr val="9FED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5" autoAdjust="0"/>
    <p:restoredTop sz="94459" autoAdjust="0"/>
  </p:normalViewPr>
  <p:slideViewPr>
    <p:cSldViewPr>
      <p:cViewPr>
        <p:scale>
          <a:sx n="75" d="100"/>
          <a:sy n="75" d="100"/>
        </p:scale>
        <p:origin x="-1314" y="-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51444-8F16-455B-B2E7-DDA7FCB075B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2D092F-98FA-4586-B3E4-AE2AAC02D6A7}">
      <dgm:prSet phldrT="[文本]" custT="1"/>
      <dgm:spPr/>
      <dgm:t>
        <a:bodyPr/>
        <a:lstStyle/>
        <a:p>
          <a:r>
            <a:rPr lang="en-US" altLang="zh-CN" sz="800" dirty="0" smtClean="0">
              <a:solidFill>
                <a:schemeClr val="bg1"/>
              </a:solidFill>
            </a:rPr>
            <a:t>1</a:t>
          </a:r>
          <a:endParaRPr lang="zh-CN" altLang="en-US" sz="800" dirty="0">
            <a:solidFill>
              <a:schemeClr val="bg1"/>
            </a:solidFill>
          </a:endParaRPr>
        </a:p>
      </dgm:t>
    </dgm:pt>
    <dgm:pt modelId="{C2382BE4-8DD1-4C4C-8267-4297727B66C1}" type="parTrans" cxnId="{FB4EC54B-DEDF-4004-B9AB-B3E238DDF6F9}">
      <dgm:prSet/>
      <dgm:spPr/>
      <dgm:t>
        <a:bodyPr/>
        <a:lstStyle/>
        <a:p>
          <a:endParaRPr lang="zh-CN" altLang="en-US"/>
        </a:p>
      </dgm:t>
    </dgm:pt>
    <dgm:pt modelId="{AED1669D-E927-4F33-8EE5-A5BCD69DE35D}" type="sibTrans" cxnId="{FB4EC54B-DEDF-4004-B9AB-B3E238DDF6F9}">
      <dgm:prSet/>
      <dgm:spPr/>
      <dgm:t>
        <a:bodyPr/>
        <a:lstStyle/>
        <a:p>
          <a:endParaRPr lang="zh-CN" altLang="en-US"/>
        </a:p>
      </dgm:t>
    </dgm:pt>
    <dgm:pt modelId="{18BA6DE7-5DBA-48EE-A199-920DBED9EF17}">
      <dgm:prSet phldrT="[文本]"/>
      <dgm:spPr/>
      <dgm:t>
        <a:bodyPr/>
        <a:lstStyle/>
        <a:p>
          <a:r>
            <a:rPr lang="en-US" altLang="zh-CN" dirty="0" smtClean="0">
              <a:solidFill>
                <a:schemeClr val="bg1"/>
              </a:solidFill>
            </a:rPr>
            <a:t>2</a:t>
          </a:r>
          <a:endParaRPr lang="zh-CN" altLang="en-US" dirty="0">
            <a:solidFill>
              <a:schemeClr val="bg1"/>
            </a:solidFill>
          </a:endParaRPr>
        </a:p>
      </dgm:t>
    </dgm:pt>
    <dgm:pt modelId="{F27433B8-DC3D-4C69-AADD-9648E12BE268}" type="parTrans" cxnId="{36C62DE7-0267-4A05-9EB1-ABFCAF24A13F}">
      <dgm:prSet/>
      <dgm:spPr/>
      <dgm:t>
        <a:bodyPr/>
        <a:lstStyle/>
        <a:p>
          <a:endParaRPr lang="zh-CN" altLang="en-US"/>
        </a:p>
      </dgm:t>
    </dgm:pt>
    <dgm:pt modelId="{74137423-C114-4E21-8691-6DCB5B0C6327}" type="sibTrans" cxnId="{36C62DE7-0267-4A05-9EB1-ABFCAF24A13F}">
      <dgm:prSet/>
      <dgm:spPr/>
      <dgm:t>
        <a:bodyPr/>
        <a:lstStyle/>
        <a:p>
          <a:endParaRPr lang="zh-CN" altLang="en-US"/>
        </a:p>
      </dgm:t>
    </dgm:pt>
    <dgm:pt modelId="{818E959B-C64E-4ED3-BC02-E4F22CB2057C}">
      <dgm:prSet phldrT="[文本]"/>
      <dgm:spPr/>
      <dgm:t>
        <a:bodyPr/>
        <a:lstStyle/>
        <a:p>
          <a:endParaRPr lang="zh-CN" altLang="en-US" dirty="0">
            <a:solidFill>
              <a:schemeClr val="bg1"/>
            </a:solidFill>
          </a:endParaRPr>
        </a:p>
      </dgm:t>
    </dgm:pt>
    <dgm:pt modelId="{8452159A-4797-43FC-BA57-03C684B23F89}" type="parTrans" cxnId="{D0093AC0-C093-4AA0-B7B3-8B747B04C92B}">
      <dgm:prSet/>
      <dgm:spPr/>
      <dgm:t>
        <a:bodyPr/>
        <a:lstStyle/>
        <a:p>
          <a:endParaRPr lang="zh-CN" altLang="en-US"/>
        </a:p>
      </dgm:t>
    </dgm:pt>
    <dgm:pt modelId="{6D9D79CF-DC23-4932-866A-009033EEDEAF}" type="sibTrans" cxnId="{D0093AC0-C093-4AA0-B7B3-8B747B04C92B}">
      <dgm:prSet/>
      <dgm:spPr/>
      <dgm:t>
        <a:bodyPr/>
        <a:lstStyle/>
        <a:p>
          <a:endParaRPr lang="zh-CN" altLang="en-US"/>
        </a:p>
      </dgm:t>
    </dgm:pt>
    <dgm:pt modelId="{0D0AB234-8570-434B-A6AC-F298938FDEF7}" type="pres">
      <dgm:prSet presAssocID="{31051444-8F16-455B-B2E7-DDA7FCB075B2}" presName="Name0" presStyleCnt="0">
        <dgm:presLayoutVars>
          <dgm:dir/>
          <dgm:resizeHandles val="exact"/>
        </dgm:presLayoutVars>
      </dgm:prSet>
      <dgm:spPr/>
    </dgm:pt>
    <dgm:pt modelId="{26A9167A-3B73-44A8-A328-8232032C5AA6}" type="pres">
      <dgm:prSet presAssocID="{31051444-8F16-455B-B2E7-DDA7FCB075B2}" presName="arrow" presStyleLbl="bgShp" presStyleIdx="0" presStyleCnt="1"/>
      <dgm:spPr/>
    </dgm:pt>
    <dgm:pt modelId="{ED3AF4E0-4F60-42C7-A6BF-678C8E4E0B3C}" type="pres">
      <dgm:prSet presAssocID="{31051444-8F16-455B-B2E7-DDA7FCB075B2}" presName="points" presStyleCnt="0"/>
      <dgm:spPr/>
    </dgm:pt>
    <dgm:pt modelId="{F3DA04E9-4840-42E0-8E4D-B3FAD9C226F7}" type="pres">
      <dgm:prSet presAssocID="{D42D092F-98FA-4586-B3E4-AE2AAC02D6A7}" presName="compositeA" presStyleCnt="0"/>
      <dgm:spPr/>
    </dgm:pt>
    <dgm:pt modelId="{0DDEBFBC-578E-409F-AC95-DE3823C7680A}" type="pres">
      <dgm:prSet presAssocID="{D42D092F-98FA-4586-B3E4-AE2AAC02D6A7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2BE85F-B231-4805-9D57-EEF625E250FE}" type="pres">
      <dgm:prSet presAssocID="{D42D092F-98FA-4586-B3E4-AE2AAC02D6A7}" presName="circleA" presStyleLbl="node1" presStyleIdx="0" presStyleCnt="3"/>
      <dgm:spPr/>
    </dgm:pt>
    <dgm:pt modelId="{EA29FD93-E6FE-4849-8160-84B0B352E524}" type="pres">
      <dgm:prSet presAssocID="{D42D092F-98FA-4586-B3E4-AE2AAC02D6A7}" presName="spaceA" presStyleCnt="0"/>
      <dgm:spPr/>
    </dgm:pt>
    <dgm:pt modelId="{D5B94293-B129-4C75-A4BB-229CEF099B66}" type="pres">
      <dgm:prSet presAssocID="{AED1669D-E927-4F33-8EE5-A5BCD69DE35D}" presName="space" presStyleCnt="0"/>
      <dgm:spPr/>
    </dgm:pt>
    <dgm:pt modelId="{B8D170A4-B213-4E01-944A-93E4E6554409}" type="pres">
      <dgm:prSet presAssocID="{18BA6DE7-5DBA-48EE-A199-920DBED9EF17}" presName="compositeB" presStyleCnt="0"/>
      <dgm:spPr/>
    </dgm:pt>
    <dgm:pt modelId="{798CE518-2F3A-4935-8A8E-8F223418EA29}" type="pres">
      <dgm:prSet presAssocID="{18BA6DE7-5DBA-48EE-A199-920DBED9EF17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7DBFD9-B938-4D12-BEAE-723DD6FFB680}" type="pres">
      <dgm:prSet presAssocID="{18BA6DE7-5DBA-48EE-A199-920DBED9EF17}" presName="circleB" presStyleLbl="node1" presStyleIdx="1" presStyleCnt="3"/>
      <dgm:spPr/>
    </dgm:pt>
    <dgm:pt modelId="{2FFE3E8A-7989-4CA0-AFF4-39A9CD380393}" type="pres">
      <dgm:prSet presAssocID="{18BA6DE7-5DBA-48EE-A199-920DBED9EF17}" presName="spaceB" presStyleCnt="0"/>
      <dgm:spPr/>
    </dgm:pt>
    <dgm:pt modelId="{1F57888E-57FE-4071-84B7-3DD10BBCA368}" type="pres">
      <dgm:prSet presAssocID="{74137423-C114-4E21-8691-6DCB5B0C6327}" presName="space" presStyleCnt="0"/>
      <dgm:spPr/>
    </dgm:pt>
    <dgm:pt modelId="{D45BF395-35EB-43D8-A305-AC68A36BED25}" type="pres">
      <dgm:prSet presAssocID="{818E959B-C64E-4ED3-BC02-E4F22CB2057C}" presName="compositeA" presStyleCnt="0"/>
      <dgm:spPr/>
    </dgm:pt>
    <dgm:pt modelId="{05568440-A69A-43A0-84BC-2215C850456C}" type="pres">
      <dgm:prSet presAssocID="{818E959B-C64E-4ED3-BC02-E4F22CB2057C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CAE263-9788-44A2-90F2-E9C96B2E38F3}" type="pres">
      <dgm:prSet presAssocID="{818E959B-C64E-4ED3-BC02-E4F22CB2057C}" presName="circleA" presStyleLbl="node1" presStyleIdx="2" presStyleCnt="3" custLinFactNeighborX="-66431" custLinFactNeighborY="-6638"/>
      <dgm:spPr/>
    </dgm:pt>
    <dgm:pt modelId="{DF99CD3E-B7B2-416E-950A-8B706ABE429A}" type="pres">
      <dgm:prSet presAssocID="{818E959B-C64E-4ED3-BC02-E4F22CB2057C}" presName="spaceA" presStyleCnt="0"/>
      <dgm:spPr/>
    </dgm:pt>
  </dgm:ptLst>
  <dgm:cxnLst>
    <dgm:cxn modelId="{F9A0EA0D-FF1A-45C6-96E9-BA4A19B2AC53}" type="presOf" srcId="{31051444-8F16-455B-B2E7-DDA7FCB075B2}" destId="{0D0AB234-8570-434B-A6AC-F298938FDEF7}" srcOrd="0" destOrd="0" presId="urn:microsoft.com/office/officeart/2005/8/layout/hProcess11"/>
    <dgm:cxn modelId="{FB4EC54B-DEDF-4004-B9AB-B3E238DDF6F9}" srcId="{31051444-8F16-455B-B2E7-DDA7FCB075B2}" destId="{D42D092F-98FA-4586-B3E4-AE2AAC02D6A7}" srcOrd="0" destOrd="0" parTransId="{C2382BE4-8DD1-4C4C-8267-4297727B66C1}" sibTransId="{AED1669D-E927-4F33-8EE5-A5BCD69DE35D}"/>
    <dgm:cxn modelId="{3DF81F0B-81EF-4EDE-8A73-924B7C482085}" type="presOf" srcId="{818E959B-C64E-4ED3-BC02-E4F22CB2057C}" destId="{05568440-A69A-43A0-84BC-2215C850456C}" srcOrd="0" destOrd="0" presId="urn:microsoft.com/office/officeart/2005/8/layout/hProcess11"/>
    <dgm:cxn modelId="{9349558C-71C0-473E-B915-EBF1194CC739}" type="presOf" srcId="{D42D092F-98FA-4586-B3E4-AE2AAC02D6A7}" destId="{0DDEBFBC-578E-409F-AC95-DE3823C7680A}" srcOrd="0" destOrd="0" presId="urn:microsoft.com/office/officeart/2005/8/layout/hProcess11"/>
    <dgm:cxn modelId="{D0093AC0-C093-4AA0-B7B3-8B747B04C92B}" srcId="{31051444-8F16-455B-B2E7-DDA7FCB075B2}" destId="{818E959B-C64E-4ED3-BC02-E4F22CB2057C}" srcOrd="2" destOrd="0" parTransId="{8452159A-4797-43FC-BA57-03C684B23F89}" sibTransId="{6D9D79CF-DC23-4932-866A-009033EEDEAF}"/>
    <dgm:cxn modelId="{36C62DE7-0267-4A05-9EB1-ABFCAF24A13F}" srcId="{31051444-8F16-455B-B2E7-DDA7FCB075B2}" destId="{18BA6DE7-5DBA-48EE-A199-920DBED9EF17}" srcOrd="1" destOrd="0" parTransId="{F27433B8-DC3D-4C69-AADD-9648E12BE268}" sibTransId="{74137423-C114-4E21-8691-6DCB5B0C6327}"/>
    <dgm:cxn modelId="{B168585B-8370-492C-87C1-4F97EDF4A946}" type="presOf" srcId="{18BA6DE7-5DBA-48EE-A199-920DBED9EF17}" destId="{798CE518-2F3A-4935-8A8E-8F223418EA29}" srcOrd="0" destOrd="0" presId="urn:microsoft.com/office/officeart/2005/8/layout/hProcess11"/>
    <dgm:cxn modelId="{885827F4-DACB-4413-B6AA-181D90633496}" type="presParOf" srcId="{0D0AB234-8570-434B-A6AC-F298938FDEF7}" destId="{26A9167A-3B73-44A8-A328-8232032C5AA6}" srcOrd="0" destOrd="0" presId="urn:microsoft.com/office/officeart/2005/8/layout/hProcess11"/>
    <dgm:cxn modelId="{EE675181-4E28-4803-8A26-E20FE26C481C}" type="presParOf" srcId="{0D0AB234-8570-434B-A6AC-F298938FDEF7}" destId="{ED3AF4E0-4F60-42C7-A6BF-678C8E4E0B3C}" srcOrd="1" destOrd="0" presId="urn:microsoft.com/office/officeart/2005/8/layout/hProcess11"/>
    <dgm:cxn modelId="{BFAD7B55-A71D-46A9-A323-AAADD31D7ACF}" type="presParOf" srcId="{ED3AF4E0-4F60-42C7-A6BF-678C8E4E0B3C}" destId="{F3DA04E9-4840-42E0-8E4D-B3FAD9C226F7}" srcOrd="0" destOrd="0" presId="urn:microsoft.com/office/officeart/2005/8/layout/hProcess11"/>
    <dgm:cxn modelId="{03BDE90A-F64D-497E-89E0-EAD74416876D}" type="presParOf" srcId="{F3DA04E9-4840-42E0-8E4D-B3FAD9C226F7}" destId="{0DDEBFBC-578E-409F-AC95-DE3823C7680A}" srcOrd="0" destOrd="0" presId="urn:microsoft.com/office/officeart/2005/8/layout/hProcess11"/>
    <dgm:cxn modelId="{AD11D685-0B49-48CA-9E15-1A662CB412A5}" type="presParOf" srcId="{F3DA04E9-4840-42E0-8E4D-B3FAD9C226F7}" destId="{C42BE85F-B231-4805-9D57-EEF625E250FE}" srcOrd="1" destOrd="0" presId="urn:microsoft.com/office/officeart/2005/8/layout/hProcess11"/>
    <dgm:cxn modelId="{B16816FF-813A-410C-A1B8-D70C5168042D}" type="presParOf" srcId="{F3DA04E9-4840-42E0-8E4D-B3FAD9C226F7}" destId="{EA29FD93-E6FE-4849-8160-84B0B352E524}" srcOrd="2" destOrd="0" presId="urn:microsoft.com/office/officeart/2005/8/layout/hProcess11"/>
    <dgm:cxn modelId="{C345BD1A-7623-49FA-B214-E466833432C3}" type="presParOf" srcId="{ED3AF4E0-4F60-42C7-A6BF-678C8E4E0B3C}" destId="{D5B94293-B129-4C75-A4BB-229CEF099B66}" srcOrd="1" destOrd="0" presId="urn:microsoft.com/office/officeart/2005/8/layout/hProcess11"/>
    <dgm:cxn modelId="{35F3DDD6-DAB3-472F-8863-826C3C02B3A2}" type="presParOf" srcId="{ED3AF4E0-4F60-42C7-A6BF-678C8E4E0B3C}" destId="{B8D170A4-B213-4E01-944A-93E4E6554409}" srcOrd="2" destOrd="0" presId="urn:microsoft.com/office/officeart/2005/8/layout/hProcess11"/>
    <dgm:cxn modelId="{8CC81A6C-F8DE-4DA7-A366-B060E849CE6C}" type="presParOf" srcId="{B8D170A4-B213-4E01-944A-93E4E6554409}" destId="{798CE518-2F3A-4935-8A8E-8F223418EA29}" srcOrd="0" destOrd="0" presId="urn:microsoft.com/office/officeart/2005/8/layout/hProcess11"/>
    <dgm:cxn modelId="{C5D28248-445F-4CE3-8AD7-E71D138D19EF}" type="presParOf" srcId="{B8D170A4-B213-4E01-944A-93E4E6554409}" destId="{667DBFD9-B938-4D12-BEAE-723DD6FFB680}" srcOrd="1" destOrd="0" presId="urn:microsoft.com/office/officeart/2005/8/layout/hProcess11"/>
    <dgm:cxn modelId="{470E1B41-7F82-49B9-A393-B73EAE11EB4E}" type="presParOf" srcId="{B8D170A4-B213-4E01-944A-93E4E6554409}" destId="{2FFE3E8A-7989-4CA0-AFF4-39A9CD380393}" srcOrd="2" destOrd="0" presId="urn:microsoft.com/office/officeart/2005/8/layout/hProcess11"/>
    <dgm:cxn modelId="{8AFCA616-E4DB-4A5A-8623-72CD45B96E8D}" type="presParOf" srcId="{ED3AF4E0-4F60-42C7-A6BF-678C8E4E0B3C}" destId="{1F57888E-57FE-4071-84B7-3DD10BBCA368}" srcOrd="3" destOrd="0" presId="urn:microsoft.com/office/officeart/2005/8/layout/hProcess11"/>
    <dgm:cxn modelId="{950E2A8B-8840-42C3-B74B-7F5B109DC5F4}" type="presParOf" srcId="{ED3AF4E0-4F60-42C7-A6BF-678C8E4E0B3C}" destId="{D45BF395-35EB-43D8-A305-AC68A36BED25}" srcOrd="4" destOrd="0" presId="urn:microsoft.com/office/officeart/2005/8/layout/hProcess11"/>
    <dgm:cxn modelId="{C51545F5-0A4C-47CA-ADE6-CDC1CCF75090}" type="presParOf" srcId="{D45BF395-35EB-43D8-A305-AC68A36BED25}" destId="{05568440-A69A-43A0-84BC-2215C850456C}" srcOrd="0" destOrd="0" presId="urn:microsoft.com/office/officeart/2005/8/layout/hProcess11"/>
    <dgm:cxn modelId="{3651C2B3-F07A-41CC-B013-56BA74B564ED}" type="presParOf" srcId="{D45BF395-35EB-43D8-A305-AC68A36BED25}" destId="{1DCAE263-9788-44A2-90F2-E9C96B2E38F3}" srcOrd="1" destOrd="0" presId="urn:microsoft.com/office/officeart/2005/8/layout/hProcess11"/>
    <dgm:cxn modelId="{B3619B90-6064-480A-9C74-1E46CD4A9DCE}" type="presParOf" srcId="{D45BF395-35EB-43D8-A305-AC68A36BED25}" destId="{DF99CD3E-B7B2-416E-950A-8B706ABE429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6A9167A-3B73-44A8-A328-8232032C5AA6}">
      <dsp:nvSpPr>
        <dsp:cNvPr id="0" name=""/>
        <dsp:cNvSpPr/>
      </dsp:nvSpPr>
      <dsp:spPr>
        <a:xfrm>
          <a:off x="0" y="555019"/>
          <a:ext cx="6945839" cy="7400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EBFBC-578E-409F-AC95-DE3823C7680A}">
      <dsp:nvSpPr>
        <dsp:cNvPr id="0" name=""/>
        <dsp:cNvSpPr/>
      </dsp:nvSpPr>
      <dsp:spPr>
        <a:xfrm>
          <a:off x="3052" y="0"/>
          <a:ext cx="2014564" cy="74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>
              <a:solidFill>
                <a:schemeClr val="bg1"/>
              </a:solidFill>
            </a:rPr>
            <a:t>1</a:t>
          </a:r>
          <a:endParaRPr lang="zh-CN" altLang="en-US" sz="800" kern="1200" dirty="0">
            <a:solidFill>
              <a:schemeClr val="bg1"/>
            </a:solidFill>
          </a:endParaRPr>
        </a:p>
      </dsp:txBody>
      <dsp:txXfrm>
        <a:off x="3052" y="0"/>
        <a:ext cx="2014564" cy="740026"/>
      </dsp:txXfrm>
    </dsp:sp>
    <dsp:sp modelId="{C42BE85F-B231-4805-9D57-EEF625E250FE}">
      <dsp:nvSpPr>
        <dsp:cNvPr id="0" name=""/>
        <dsp:cNvSpPr/>
      </dsp:nvSpPr>
      <dsp:spPr>
        <a:xfrm>
          <a:off x="917831" y="832529"/>
          <a:ext cx="185006" cy="1850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CE518-2F3A-4935-8A8E-8F223418EA29}">
      <dsp:nvSpPr>
        <dsp:cNvPr id="0" name=""/>
        <dsp:cNvSpPr/>
      </dsp:nvSpPr>
      <dsp:spPr>
        <a:xfrm>
          <a:off x="2118345" y="1110038"/>
          <a:ext cx="2014564" cy="74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>
              <a:solidFill>
                <a:schemeClr val="bg1"/>
              </a:solidFill>
            </a:rPr>
            <a:t>2</a:t>
          </a:r>
          <a:endParaRPr lang="zh-CN" altLang="en-US" sz="2600" kern="1200" dirty="0">
            <a:solidFill>
              <a:schemeClr val="bg1"/>
            </a:solidFill>
          </a:endParaRPr>
        </a:p>
      </dsp:txBody>
      <dsp:txXfrm>
        <a:off x="2118345" y="1110038"/>
        <a:ext cx="2014564" cy="740026"/>
      </dsp:txXfrm>
    </dsp:sp>
    <dsp:sp modelId="{667DBFD9-B938-4D12-BEAE-723DD6FFB680}">
      <dsp:nvSpPr>
        <dsp:cNvPr id="0" name=""/>
        <dsp:cNvSpPr/>
      </dsp:nvSpPr>
      <dsp:spPr>
        <a:xfrm>
          <a:off x="3033124" y="832529"/>
          <a:ext cx="185006" cy="1850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68440-A69A-43A0-84BC-2215C850456C}">
      <dsp:nvSpPr>
        <dsp:cNvPr id="0" name=""/>
        <dsp:cNvSpPr/>
      </dsp:nvSpPr>
      <dsp:spPr>
        <a:xfrm>
          <a:off x="4233638" y="0"/>
          <a:ext cx="2014564" cy="74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 dirty="0">
            <a:solidFill>
              <a:schemeClr val="bg1"/>
            </a:solidFill>
          </a:endParaRPr>
        </a:p>
      </dsp:txBody>
      <dsp:txXfrm>
        <a:off x="4233638" y="0"/>
        <a:ext cx="2014564" cy="740026"/>
      </dsp:txXfrm>
    </dsp:sp>
    <dsp:sp modelId="{1DCAE263-9788-44A2-90F2-E9C96B2E38F3}">
      <dsp:nvSpPr>
        <dsp:cNvPr id="0" name=""/>
        <dsp:cNvSpPr/>
      </dsp:nvSpPr>
      <dsp:spPr>
        <a:xfrm>
          <a:off x="5025516" y="820248"/>
          <a:ext cx="185006" cy="1850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56411-7E9D-4C6E-BD4F-225AE7D3B7C6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6DFD-D77D-44AB-A44B-39D08D7894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2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27584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3152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084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00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874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8747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00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8747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0572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05725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5190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2962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4120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004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54172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8601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004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01835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7489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42006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940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0943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83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056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8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8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83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83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39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91" y="2130437"/>
            <a:ext cx="7772221" cy="1470025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85" y="3886200"/>
            <a:ext cx="6400443" cy="1752600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2223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6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6" y="1600206"/>
            <a:ext cx="8229481" cy="4525963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6229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264" y="274647"/>
            <a:ext cx="2056477" cy="5851525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59" y="274647"/>
            <a:ext cx="6058689" cy="5851525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649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91" y="2130433"/>
            <a:ext cx="7772221" cy="1470025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83" y="3886200"/>
            <a:ext cx="6400443" cy="1752600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2601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64" y="1600206"/>
            <a:ext cx="8229481" cy="4525963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3221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04" y="4406908"/>
            <a:ext cx="7772221" cy="1362075"/>
          </a:xfrm>
          <a:prstGeom prst="rect">
            <a:avLst/>
          </a:prstGeom>
        </p:spPr>
        <p:txBody>
          <a:bodyPr lIns="91431" tIns="45715" rIns="91431" bIns="45715"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04" y="2906713"/>
            <a:ext cx="7772221" cy="1500187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3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2pPr>
            <a:lvl3pPr marL="6858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802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4pPr>
            <a:lvl5pPr marL="1371736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5pPr>
            <a:lvl6pPr marL="171467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6pPr>
            <a:lvl7pPr marL="2057607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7pPr>
            <a:lvl8pPr marL="240054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8pPr>
            <a:lvl9pPr marL="274347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016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61" y="1600206"/>
            <a:ext cx="4056988" cy="452596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62" y="1600206"/>
            <a:ext cx="4058178" cy="452596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16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59" y="1535117"/>
            <a:ext cx="4040317" cy="639763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1800" b="1"/>
            </a:lvl1pPr>
            <a:lvl2pPr marL="342934" indent="0">
              <a:buNone/>
              <a:defRPr sz="1500" b="1"/>
            </a:lvl2pPr>
            <a:lvl3pPr marL="685869" indent="0">
              <a:buNone/>
              <a:defRPr sz="1425" b="1"/>
            </a:lvl3pPr>
            <a:lvl4pPr marL="1028802" indent="0">
              <a:buNone/>
              <a:defRPr sz="1200" b="1"/>
            </a:lvl4pPr>
            <a:lvl5pPr marL="1371736" indent="0">
              <a:buNone/>
              <a:defRPr sz="1200" b="1"/>
            </a:lvl5pPr>
            <a:lvl6pPr marL="1714671" indent="0">
              <a:buNone/>
              <a:defRPr sz="1200" b="1"/>
            </a:lvl6pPr>
            <a:lvl7pPr marL="2057607" indent="0">
              <a:buNone/>
              <a:defRPr sz="1200" b="1"/>
            </a:lvl7pPr>
            <a:lvl8pPr marL="2400540" indent="0">
              <a:buNone/>
              <a:defRPr sz="1200" b="1"/>
            </a:lvl8pPr>
            <a:lvl9pPr marL="2743474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59" y="2174875"/>
            <a:ext cx="4040317" cy="3951288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38" y="1535117"/>
            <a:ext cx="4041507" cy="639763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1800" b="1"/>
            </a:lvl1pPr>
            <a:lvl2pPr marL="342934" indent="0">
              <a:buNone/>
              <a:defRPr sz="1500" b="1"/>
            </a:lvl2pPr>
            <a:lvl3pPr marL="685869" indent="0">
              <a:buNone/>
              <a:defRPr sz="1425" b="1"/>
            </a:lvl3pPr>
            <a:lvl4pPr marL="1028802" indent="0">
              <a:buNone/>
              <a:defRPr sz="1200" b="1"/>
            </a:lvl4pPr>
            <a:lvl5pPr marL="1371736" indent="0">
              <a:buNone/>
              <a:defRPr sz="1200" b="1"/>
            </a:lvl5pPr>
            <a:lvl6pPr marL="1714671" indent="0">
              <a:buNone/>
              <a:defRPr sz="1200" b="1"/>
            </a:lvl6pPr>
            <a:lvl7pPr marL="2057607" indent="0">
              <a:buNone/>
              <a:defRPr sz="1200" b="1"/>
            </a:lvl7pPr>
            <a:lvl8pPr marL="2400540" indent="0">
              <a:buNone/>
              <a:defRPr sz="1200" b="1"/>
            </a:lvl8pPr>
            <a:lvl9pPr marL="2743474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38" y="2174875"/>
            <a:ext cx="4041507" cy="3951288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369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887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2029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0" y="273056"/>
            <a:ext cx="3007910" cy="1162051"/>
          </a:xfrm>
          <a:prstGeom prst="rect">
            <a:avLst/>
          </a:prstGeom>
        </p:spPr>
        <p:txBody>
          <a:bodyPr lIns="91431" tIns="45715" rIns="91431" bIns="45715"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722" y="273059"/>
            <a:ext cx="5112019" cy="585311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60" y="1435103"/>
            <a:ext cx="3007910" cy="4691063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1125"/>
            </a:lvl1pPr>
            <a:lvl2pPr marL="342934" indent="0">
              <a:buNone/>
              <a:defRPr sz="900"/>
            </a:lvl2pPr>
            <a:lvl3pPr marL="685869" indent="0">
              <a:buNone/>
              <a:defRPr sz="825"/>
            </a:lvl3pPr>
            <a:lvl4pPr marL="1028802" indent="0">
              <a:buNone/>
              <a:defRPr sz="675"/>
            </a:lvl4pPr>
            <a:lvl5pPr marL="1371736" indent="0">
              <a:buNone/>
              <a:defRPr sz="675"/>
            </a:lvl5pPr>
            <a:lvl6pPr marL="1714671" indent="0">
              <a:buNone/>
              <a:defRPr sz="675"/>
            </a:lvl6pPr>
            <a:lvl7pPr marL="2057607" indent="0">
              <a:buNone/>
              <a:defRPr sz="675"/>
            </a:lvl7pPr>
            <a:lvl8pPr marL="2400540" indent="0">
              <a:buNone/>
              <a:defRPr sz="675"/>
            </a:lvl8pPr>
            <a:lvl9pPr marL="2743474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717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6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66" y="1600206"/>
            <a:ext cx="8229481" cy="4525963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2739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24" y="4800607"/>
            <a:ext cx="5487114" cy="566739"/>
          </a:xfrm>
          <a:prstGeom prst="rect">
            <a:avLst/>
          </a:prstGeom>
        </p:spPr>
        <p:txBody>
          <a:bodyPr lIns="91431" tIns="45715" rIns="91431" bIns="45715"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24" y="612775"/>
            <a:ext cx="5487114" cy="4114800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2400"/>
            </a:lvl1pPr>
            <a:lvl2pPr marL="342934" indent="0">
              <a:buNone/>
              <a:defRPr sz="2100"/>
            </a:lvl2pPr>
            <a:lvl3pPr marL="685869" indent="0">
              <a:buNone/>
              <a:defRPr sz="1800"/>
            </a:lvl3pPr>
            <a:lvl4pPr marL="1028802" indent="0">
              <a:buNone/>
              <a:defRPr sz="1500"/>
            </a:lvl4pPr>
            <a:lvl5pPr marL="1371736" indent="0">
              <a:buNone/>
              <a:defRPr sz="1500"/>
            </a:lvl5pPr>
            <a:lvl6pPr marL="1714671" indent="0">
              <a:buNone/>
              <a:defRPr sz="1500"/>
            </a:lvl6pPr>
            <a:lvl7pPr marL="2057607" indent="0">
              <a:buNone/>
              <a:defRPr sz="1500"/>
            </a:lvl7pPr>
            <a:lvl8pPr marL="2400540" indent="0">
              <a:buNone/>
              <a:defRPr sz="1500"/>
            </a:lvl8pPr>
            <a:lvl9pPr marL="2743474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24" y="5367345"/>
            <a:ext cx="5487114" cy="804863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1125"/>
            </a:lvl1pPr>
            <a:lvl2pPr marL="342934" indent="0">
              <a:buNone/>
              <a:defRPr sz="900"/>
            </a:lvl2pPr>
            <a:lvl3pPr marL="685869" indent="0">
              <a:buNone/>
              <a:defRPr sz="825"/>
            </a:lvl3pPr>
            <a:lvl4pPr marL="1028802" indent="0">
              <a:buNone/>
              <a:defRPr sz="675"/>
            </a:lvl4pPr>
            <a:lvl5pPr marL="1371736" indent="0">
              <a:buNone/>
              <a:defRPr sz="675"/>
            </a:lvl5pPr>
            <a:lvl6pPr marL="1714671" indent="0">
              <a:buNone/>
              <a:defRPr sz="675"/>
            </a:lvl6pPr>
            <a:lvl7pPr marL="2057607" indent="0">
              <a:buNone/>
              <a:defRPr sz="675"/>
            </a:lvl7pPr>
            <a:lvl8pPr marL="2400540" indent="0">
              <a:buNone/>
              <a:defRPr sz="675"/>
            </a:lvl8pPr>
            <a:lvl9pPr marL="2743474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71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4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64" y="1600206"/>
            <a:ext cx="8229481" cy="4525963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914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264" y="274646"/>
            <a:ext cx="2056477" cy="5851525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59" y="274646"/>
            <a:ext cx="6058689" cy="5851525"/>
          </a:xfrm>
          <a:prstGeom prst="rect">
            <a:avLst/>
          </a:prstGeom>
        </p:spPr>
        <p:txBody>
          <a:bodyPr vert="eaVert" lIns="91431" tIns="45715" rIns="91431" bIns="457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58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58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5030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04" y="4406912"/>
            <a:ext cx="7772221" cy="1362075"/>
          </a:xfrm>
          <a:prstGeom prst="rect">
            <a:avLst/>
          </a:prstGeom>
        </p:spPr>
        <p:txBody>
          <a:bodyPr lIns="91431" tIns="45715" rIns="91431" bIns="45715"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04" y="2906713"/>
            <a:ext cx="7772221" cy="1500187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3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2pPr>
            <a:lvl3pPr marL="6858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802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4pPr>
            <a:lvl5pPr marL="1371736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5pPr>
            <a:lvl6pPr marL="171467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6pPr>
            <a:lvl7pPr marL="2057607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7pPr>
            <a:lvl8pPr marL="240054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8pPr>
            <a:lvl9pPr marL="274347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472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6098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6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61" y="1600206"/>
            <a:ext cx="4056988" cy="452596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62" y="1600206"/>
            <a:ext cx="4058178" cy="452596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668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6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59" y="1535117"/>
            <a:ext cx="4040317" cy="639763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1800" b="1"/>
            </a:lvl1pPr>
            <a:lvl2pPr marL="342934" indent="0">
              <a:buNone/>
              <a:defRPr sz="1500" b="1"/>
            </a:lvl2pPr>
            <a:lvl3pPr marL="685869" indent="0">
              <a:buNone/>
              <a:defRPr sz="1425" b="1"/>
            </a:lvl3pPr>
            <a:lvl4pPr marL="1028802" indent="0">
              <a:buNone/>
              <a:defRPr sz="1200" b="1"/>
            </a:lvl4pPr>
            <a:lvl5pPr marL="1371736" indent="0">
              <a:buNone/>
              <a:defRPr sz="1200" b="1"/>
            </a:lvl5pPr>
            <a:lvl6pPr marL="1714671" indent="0">
              <a:buNone/>
              <a:defRPr sz="1200" b="1"/>
            </a:lvl6pPr>
            <a:lvl7pPr marL="2057607" indent="0">
              <a:buNone/>
              <a:defRPr sz="1200" b="1"/>
            </a:lvl7pPr>
            <a:lvl8pPr marL="2400540" indent="0">
              <a:buNone/>
              <a:defRPr sz="1200" b="1"/>
            </a:lvl8pPr>
            <a:lvl9pPr marL="2743474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59" y="2174875"/>
            <a:ext cx="4040317" cy="3951288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40" y="1535117"/>
            <a:ext cx="4041507" cy="639763"/>
          </a:xfrm>
          <a:prstGeom prst="rect">
            <a:avLst/>
          </a:prstGeom>
        </p:spPr>
        <p:txBody>
          <a:bodyPr lIns="91431" tIns="45715" rIns="91431" bIns="45715" anchor="b"/>
          <a:lstStyle>
            <a:lvl1pPr marL="0" indent="0">
              <a:buNone/>
              <a:defRPr sz="1800" b="1"/>
            </a:lvl1pPr>
            <a:lvl2pPr marL="342934" indent="0">
              <a:buNone/>
              <a:defRPr sz="1500" b="1"/>
            </a:lvl2pPr>
            <a:lvl3pPr marL="685869" indent="0">
              <a:buNone/>
              <a:defRPr sz="1425" b="1"/>
            </a:lvl3pPr>
            <a:lvl4pPr marL="1028802" indent="0">
              <a:buNone/>
              <a:defRPr sz="1200" b="1"/>
            </a:lvl4pPr>
            <a:lvl5pPr marL="1371736" indent="0">
              <a:buNone/>
              <a:defRPr sz="1200" b="1"/>
            </a:lvl5pPr>
            <a:lvl6pPr marL="1714671" indent="0">
              <a:buNone/>
              <a:defRPr sz="1200" b="1"/>
            </a:lvl6pPr>
            <a:lvl7pPr marL="2057607" indent="0">
              <a:buNone/>
              <a:defRPr sz="1200" b="1"/>
            </a:lvl7pPr>
            <a:lvl8pPr marL="2400540" indent="0">
              <a:buNone/>
              <a:defRPr sz="1200" b="1"/>
            </a:lvl8pPr>
            <a:lvl9pPr marL="2743474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40" y="2174875"/>
            <a:ext cx="4041507" cy="3951288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910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6" y="274639"/>
            <a:ext cx="8229481" cy="1143000"/>
          </a:xfrm>
          <a:prstGeom prst="rect">
            <a:avLst/>
          </a:prstGeom>
        </p:spPr>
        <p:txBody>
          <a:bodyPr lIns="91431" tIns="45715" rIns="91431" bIns="457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1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8705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60" y="273056"/>
            <a:ext cx="3007910" cy="1162051"/>
          </a:xfrm>
          <a:prstGeom prst="rect">
            <a:avLst/>
          </a:prstGeom>
        </p:spPr>
        <p:txBody>
          <a:bodyPr lIns="91431" tIns="45715" rIns="91431" bIns="45715"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722" y="273060"/>
            <a:ext cx="5112019" cy="5853113"/>
          </a:xfrm>
          <a:prstGeom prst="rect">
            <a:avLst/>
          </a:prstGeom>
        </p:spPr>
        <p:txBody>
          <a:bodyPr lIns="91431" tIns="45715" rIns="91431" bIns="45715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60" y="1435103"/>
            <a:ext cx="3007910" cy="4691063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1125"/>
            </a:lvl1pPr>
            <a:lvl2pPr marL="342934" indent="0">
              <a:buNone/>
              <a:defRPr sz="900"/>
            </a:lvl2pPr>
            <a:lvl3pPr marL="685869" indent="0">
              <a:buNone/>
              <a:defRPr sz="825"/>
            </a:lvl3pPr>
            <a:lvl4pPr marL="1028802" indent="0">
              <a:buNone/>
              <a:defRPr sz="675"/>
            </a:lvl4pPr>
            <a:lvl5pPr marL="1371736" indent="0">
              <a:buNone/>
              <a:defRPr sz="675"/>
            </a:lvl5pPr>
            <a:lvl6pPr marL="1714671" indent="0">
              <a:buNone/>
              <a:defRPr sz="675"/>
            </a:lvl6pPr>
            <a:lvl7pPr marL="2057607" indent="0">
              <a:buNone/>
              <a:defRPr sz="675"/>
            </a:lvl7pPr>
            <a:lvl8pPr marL="2400540" indent="0">
              <a:buNone/>
              <a:defRPr sz="675"/>
            </a:lvl8pPr>
            <a:lvl9pPr marL="2743474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512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24" y="4800607"/>
            <a:ext cx="5487114" cy="566739"/>
          </a:xfrm>
          <a:prstGeom prst="rect">
            <a:avLst/>
          </a:prstGeom>
        </p:spPr>
        <p:txBody>
          <a:bodyPr lIns="91431" tIns="45715" rIns="91431" bIns="45715"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24" y="612775"/>
            <a:ext cx="5487114" cy="4114800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2400"/>
            </a:lvl1pPr>
            <a:lvl2pPr marL="342934" indent="0">
              <a:buNone/>
              <a:defRPr sz="2100"/>
            </a:lvl2pPr>
            <a:lvl3pPr marL="685869" indent="0">
              <a:buNone/>
              <a:defRPr sz="1800"/>
            </a:lvl3pPr>
            <a:lvl4pPr marL="1028802" indent="0">
              <a:buNone/>
              <a:defRPr sz="1500"/>
            </a:lvl4pPr>
            <a:lvl5pPr marL="1371736" indent="0">
              <a:buNone/>
              <a:defRPr sz="1500"/>
            </a:lvl5pPr>
            <a:lvl6pPr marL="1714671" indent="0">
              <a:buNone/>
              <a:defRPr sz="1500"/>
            </a:lvl6pPr>
            <a:lvl7pPr marL="2057607" indent="0">
              <a:buNone/>
              <a:defRPr sz="1500"/>
            </a:lvl7pPr>
            <a:lvl8pPr marL="2400540" indent="0">
              <a:buNone/>
              <a:defRPr sz="1500"/>
            </a:lvl8pPr>
            <a:lvl9pPr marL="2743474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24" y="5367345"/>
            <a:ext cx="5487114" cy="804863"/>
          </a:xfrm>
          <a:prstGeom prst="rect">
            <a:avLst/>
          </a:prstGeom>
        </p:spPr>
        <p:txBody>
          <a:bodyPr lIns="91431" tIns="45715" rIns="91431" bIns="45715"/>
          <a:lstStyle>
            <a:lvl1pPr marL="0" indent="0">
              <a:buNone/>
              <a:defRPr sz="1125"/>
            </a:lvl1pPr>
            <a:lvl2pPr marL="342934" indent="0">
              <a:buNone/>
              <a:defRPr sz="900"/>
            </a:lvl2pPr>
            <a:lvl3pPr marL="685869" indent="0">
              <a:buNone/>
              <a:defRPr sz="825"/>
            </a:lvl3pPr>
            <a:lvl4pPr marL="1028802" indent="0">
              <a:buNone/>
              <a:defRPr sz="675"/>
            </a:lvl4pPr>
            <a:lvl5pPr marL="1371736" indent="0">
              <a:buNone/>
              <a:defRPr sz="675"/>
            </a:lvl5pPr>
            <a:lvl6pPr marL="1714671" indent="0">
              <a:buNone/>
              <a:defRPr sz="675"/>
            </a:lvl6pPr>
            <a:lvl7pPr marL="2057607" indent="0">
              <a:buNone/>
              <a:defRPr sz="675"/>
            </a:lvl7pPr>
            <a:lvl8pPr marL="2400540" indent="0">
              <a:buNone/>
              <a:defRPr sz="675"/>
            </a:lvl8pPr>
            <a:lvl9pPr marL="2743474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59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FC6E3BE3-B967-4CAF-86E4-C886371B9531}" type="datetimeFigureOut">
              <a:rPr lang="zh-CN" altLang="en-US" smtClean="0"/>
              <a:pPr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608" y="6356362"/>
            <a:ext cx="2894787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2863" y="6356362"/>
            <a:ext cx="2133878" cy="365125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210EE14C-485C-475A-A4AC-09D751B2B7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032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8333">
              <a:srgbClr val="00B0F0">
                <a:lumMod val="11000"/>
                <a:lumOff val="89000"/>
              </a:srgbClr>
            </a:gs>
            <a:gs pos="19000">
              <a:srgbClr val="9FEDFF">
                <a:lumMod val="17000"/>
                <a:lumOff val="83000"/>
              </a:srgbClr>
            </a:gs>
            <a:gs pos="50000">
              <a:srgbClr val="8BE9FF">
                <a:lumMod val="15000"/>
                <a:lumOff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406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xStyles>
    <p:titleStyle>
      <a:lvl1pPr algn="ctr" defTabSz="685869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02" indent="-257202" algn="l" defTabSz="68586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67" indent="-214334" algn="l" defTabSz="68586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36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70" indent="-171468" algn="l" defTabSz="68586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03" indent="-171468" algn="l" defTabSz="68586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9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2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1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934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869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2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6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1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7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4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333">
              <a:srgbClr val="00B0F0">
                <a:lumMod val="11000"/>
                <a:lumOff val="89000"/>
              </a:srgbClr>
            </a:gs>
            <a:gs pos="19000">
              <a:srgbClr val="9FEDFF">
                <a:lumMod val="17000"/>
                <a:lumOff val="83000"/>
              </a:srgbClr>
            </a:gs>
            <a:gs pos="50000">
              <a:srgbClr val="8BE9FF">
                <a:lumMod val="15000"/>
                <a:lumOff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1436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90" r:id="rId12"/>
    <p:sldLayoutId id="2147483692" r:id="rId13"/>
    <p:sldLayoutId id="2147483694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5" r:id="rId21"/>
    <p:sldLayoutId id="2147483706" r:id="rId22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xStyles>
    <p:titleStyle>
      <a:lvl1pPr algn="ctr" defTabSz="685869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02" indent="-257202" algn="l" defTabSz="68586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67" indent="-214334" algn="l" defTabSz="68586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36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70" indent="-171468" algn="l" defTabSz="68586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03" indent="-171468" algn="l" defTabSz="68586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9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2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1" indent="-171468" algn="l" defTabSz="68586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934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869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2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6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1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7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4" algn="l" defTabSz="685869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Visio_2003-2010___111.vsd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333">
              <a:srgbClr val="00B0F0">
                <a:lumMod val="11000"/>
                <a:lumOff val="89000"/>
              </a:srgbClr>
            </a:gs>
            <a:gs pos="19000">
              <a:schemeClr val="bg1">
                <a:lumMod val="30000"/>
                <a:lumOff val="70000"/>
              </a:schemeClr>
            </a:gs>
            <a:gs pos="50000">
              <a:srgbClr val="8BE9FF">
                <a:lumMod val="15000"/>
                <a:lumOff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1291883" y="1052736"/>
            <a:ext cx="6722142" cy="14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901" b="1" dirty="0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面向</a:t>
            </a:r>
            <a:r>
              <a:rPr lang="en-US" altLang="zh-CN" sz="3901" b="1" dirty="0">
                <a:solidFill>
                  <a:srgbClr val="007FD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Online-to-Offline</a:t>
            </a:r>
          </a:p>
          <a:p>
            <a:pPr algn="ctr">
              <a:lnSpc>
                <a:spcPct val="120000"/>
              </a:lnSpc>
            </a:pPr>
            <a:r>
              <a:rPr lang="zh-CN" altLang="en-US" sz="3901" b="1" dirty="0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智能商务的大数据融合与应用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2685437" y="3082100"/>
            <a:ext cx="314678" cy="285968"/>
          </a:xfrm>
          <a:prstGeom prst="triangle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rgbClr val="00CC66"/>
              </a:solidFill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724744" y="4271970"/>
            <a:ext cx="5943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电子商务交易技术国家地方联合工程实验室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国家级电子商务信息处理国际联合研究中心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江苏省电子商务重点实验室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3059832" y="2903798"/>
            <a:ext cx="532859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汇报人：曹   杰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南京财经大学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信息工程学院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5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0654" y="5430851"/>
            <a:ext cx="647700" cy="647700"/>
          </a:xfrm>
          <a:prstGeom prst="rect">
            <a:avLst/>
          </a:prstGeom>
          <a:noFill/>
        </p:spPr>
      </p:pic>
      <p:pic>
        <p:nvPicPr>
          <p:cNvPr id="31" name="Picture 6" descr="NEC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1154" y="5457839"/>
            <a:ext cx="863600" cy="582612"/>
          </a:xfrm>
          <a:prstGeom prst="rect">
            <a:avLst/>
          </a:prstGeom>
          <a:noFill/>
        </p:spPr>
      </p:pic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5203816" y="5429264"/>
            <a:ext cx="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33" name="Picture 8" descr="校标副本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5429264"/>
            <a:ext cx="646113" cy="647700"/>
          </a:xfrm>
          <a:prstGeom prst="rect">
            <a:avLst/>
          </a:prstGeom>
          <a:noFill/>
        </p:spPr>
      </p:pic>
      <p:sp>
        <p:nvSpPr>
          <p:cNvPr id="34" name="Line 9"/>
          <p:cNvSpPr>
            <a:spLocks noChangeShapeType="1"/>
          </p:cNvSpPr>
          <p:nvPr/>
        </p:nvSpPr>
        <p:spPr bwMode="auto">
          <a:xfrm>
            <a:off x="4076691" y="5429264"/>
            <a:ext cx="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460" y="6397862"/>
            <a:ext cx="9140540" cy="465577"/>
            <a:chOff x="4612" y="6237312"/>
            <a:chExt cx="12715330" cy="620689"/>
          </a:xfrm>
          <a:gradFill>
            <a:gsLst>
              <a:gs pos="0">
                <a:srgbClr val="0070C0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2600000" scaled="0"/>
          </a:gra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612" y="6237312"/>
              <a:ext cx="9878320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</p:spTree>
    <p:extLst>
      <p:ext uri="{BB962C8B-B14F-4D97-AF65-F5344CB8AC3E}">
        <p14:creationId xmlns:p14="http://schemas.microsoft.com/office/powerpoint/2010/main" xmlns="" val="132054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3528" y="1628800"/>
            <a:ext cx="8315194" cy="4945886"/>
            <a:chOff x="506018" y="1937972"/>
            <a:chExt cx="8280043" cy="5575320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506018" y="1937972"/>
              <a:ext cx="8280043" cy="5575320"/>
            </a:xfrm>
            <a:prstGeom prst="upArrowCallout">
              <a:avLst>
                <a:gd name="adj1" fmla="val 229982"/>
                <a:gd name="adj2" fmla="val 114991"/>
                <a:gd name="adj3" fmla="val 12375"/>
                <a:gd name="adj4" fmla="val 87625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C0C0C0"/>
                </a:gs>
              </a:gsLst>
              <a:lin ang="5400000" scaled="1"/>
            </a:gradFill>
            <a:ln w="3175">
              <a:solidFill>
                <a:srgbClr val="C0C0C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 rot="10800000">
              <a:off x="933853" y="3250291"/>
              <a:ext cx="3685797" cy="198551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8F8F8"/>
                </a:gs>
              </a:gsLst>
              <a:lin ang="5400000" scaled="1"/>
            </a:gradFill>
            <a:ln w="3175">
              <a:solidFill>
                <a:srgbClr val="C0C0C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 rot="10800000">
              <a:off x="4728600" y="3217411"/>
              <a:ext cx="3690685" cy="2018391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8F8F8"/>
                </a:gs>
              </a:gsLst>
              <a:lin ang="5400000" scaled="1"/>
            </a:gradFill>
            <a:ln w="3175">
              <a:solidFill>
                <a:srgbClr val="C0C0C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4761121" y="3437864"/>
              <a:ext cx="3551294" cy="15564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000" tIns="46800" rIns="90000" bIns="46800" anchor="ctr"/>
            <a:lstStyle/>
            <a:p>
              <a:pPr marL="179705" indent="-179705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数据预处理与</a:t>
              </a:r>
              <a:r>
                <a:rPr lang="zh-CN" altLang="en-US" sz="14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顾客行为</a:t>
              </a: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分析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defTabSz="914400">
                <a:lnSpc>
                  <a:spcPct val="120000"/>
                </a:lnSpc>
                <a:defRPr/>
              </a:pP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提出了数据预处理方法，以追踪真正进店顾客的移动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轨迹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，从群体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和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个体两个角度对顾客的行为进行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分析</a:t>
              </a:r>
              <a:endParaRPr lang="en-US" altLang="zh-CN" sz="900" b="1" kern="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79705" lvl="0" indent="-179705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数据聚类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351450" lvl="0" indent="-171450" algn="dist" defTabSz="914400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sz="10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模糊组合聚类： 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对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组合聚类算法</a:t>
              </a:r>
              <a:r>
                <a:rPr lang="en-US" altLang="zh-CN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KCC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进行拓展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，使之可以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对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di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模糊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基础聚类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结果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进行组合学习，首次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提出模糊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组合学习框架</a:t>
              </a:r>
              <a:r>
                <a:rPr lang="en-US" altLang="zh-CN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FCC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351450" indent="-171450" algn="just" defTabSz="914400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sz="10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属性图聚类：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基于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非合作博弈理论和动态博弈模型，模拟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个体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di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理性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的行为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决策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，并基于多智能体方法，设计快速并行化算法，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自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di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下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而上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的发现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属性网络中群体结构形成及演化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轨迹</a:t>
              </a:r>
              <a:endParaRPr lang="en-US" altLang="zh-CN" sz="900" b="1" kern="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未知"/>
            <p:cNvSpPr/>
            <p:nvPr/>
          </p:nvSpPr>
          <p:spPr bwMode="auto">
            <a:xfrm>
              <a:off x="2120900" y="2417431"/>
              <a:ext cx="4972050" cy="276226"/>
            </a:xfrm>
            <a:custGeom>
              <a:avLst/>
              <a:gdLst>
                <a:gd name="T0" fmla="*/ 0 w 862"/>
                <a:gd name="T1" fmla="*/ 209 h 209"/>
                <a:gd name="T2" fmla="*/ 426 w 862"/>
                <a:gd name="T3" fmla="*/ 0 h 209"/>
                <a:gd name="T4" fmla="*/ 862 w 862"/>
                <a:gd name="T5" fmla="*/ 209 h 209"/>
                <a:gd name="T6" fmla="*/ 0 w 862"/>
                <a:gd name="T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209">
                  <a:moveTo>
                    <a:pt x="0" y="209"/>
                  </a:moveTo>
                  <a:lnTo>
                    <a:pt x="426" y="0"/>
                  </a:lnTo>
                  <a:lnTo>
                    <a:pt x="862" y="209"/>
                  </a:lnTo>
                  <a:lnTo>
                    <a:pt x="0" y="20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728242" y="2737423"/>
              <a:ext cx="3685873" cy="542715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rgbClr val="C0C0C0"/>
              </a:solidFill>
              <a:miter lim="800000"/>
            </a:ln>
            <a:effectLst/>
          </p:spPr>
          <p:txBody>
            <a:bodyPr anchor="ctr"/>
            <a:lstStyle/>
            <a:p>
              <a:pPr lvl="0" algn="ctr" defTabSz="914400">
                <a:lnSpc>
                  <a:spcPct val="120000"/>
                </a:lnSpc>
                <a:defRPr/>
              </a:pPr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异质大</a:t>
              </a:r>
              <a:r>
                <a:rPr lang="zh-CN" altLang="en-US" sz="16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数据融合</a:t>
              </a:r>
              <a:endPara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gray">
            <a:xfrm>
              <a:off x="928036" y="5235802"/>
              <a:ext cx="3690659" cy="515276"/>
            </a:xfrm>
            <a:prstGeom prst="rect">
              <a:avLst/>
            </a:prstGeom>
            <a:solidFill>
              <a:srgbClr val="CB6E6C"/>
            </a:solidFill>
            <a:ln w="9525" cap="flat" cmpd="sng">
              <a:noFill/>
              <a:prstDash val="solid"/>
              <a:round/>
            </a:ln>
            <a:effectLst/>
          </p:spPr>
          <p:txBody>
            <a:bodyPr wrap="none" anchor="ctr">
              <a:noAutofit/>
            </a:bodyPr>
            <a:lstStyle/>
            <a:p>
              <a:pPr lvl="0" algn="ctr">
                <a:defRPr/>
              </a:pPr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轨迹大数据分析</a:t>
              </a:r>
              <a:endParaRPr lang="en-US" altLang="zh-CN" sz="1600" b="1" kern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 rot="10800000">
              <a:off x="4728603" y="5751079"/>
              <a:ext cx="3685588" cy="1625418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8F8F8"/>
                </a:gs>
              </a:gsLst>
              <a:lin ang="5400000" scaled="1"/>
            </a:gradFill>
            <a:ln w="3175">
              <a:solidFill>
                <a:srgbClr val="C0C0C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10800000">
              <a:off x="938925" y="5751078"/>
              <a:ext cx="3685587" cy="1625419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8F8F8"/>
                </a:gs>
              </a:gsLst>
              <a:lin ang="5400000" scaled="1"/>
            </a:gradFill>
            <a:ln w="3175">
              <a:solidFill>
                <a:srgbClr val="C0C0C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728526" y="5800503"/>
              <a:ext cx="3685589" cy="15759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000" tIns="46800" rIns="90000" bIns="46800" anchor="ctr"/>
            <a:lstStyle/>
            <a:p>
              <a:pPr marL="179705" lvl="0" indent="-179705" algn="just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代表性轨迹</a:t>
              </a: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推荐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提出增量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式查找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框架，从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大量已有轨迹中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找出相似轨迹</a:t>
              </a:r>
              <a:endParaRPr lang="en-US" altLang="zh-CN" sz="900" b="1" kern="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79705" lvl="0" indent="-179705" algn="just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兴趣</a:t>
              </a:r>
              <a:r>
                <a:rPr lang="zh-CN" altLang="en-US" sz="14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点</a:t>
              </a: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推荐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综合利用用户兴趣、缺失数据的内在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性质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等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信息学习用户兴趣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79705" lvl="0" indent="-179705" algn="just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恶意</a:t>
              </a:r>
              <a:r>
                <a:rPr lang="zh-CN" altLang="en-US" sz="14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用户</a:t>
              </a: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检测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基于特征属性和网络关系两种异质数据，提出部分监督混合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学习检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测模型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945526" y="3376964"/>
              <a:ext cx="3690590" cy="16803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000" tIns="46800" rIns="90000" bIns="46800" anchor="ctr"/>
            <a:lstStyle/>
            <a:p>
              <a:pPr marL="180000" marR="0" lvl="0" indent="-179705" algn="just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线上平台数据爬取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第三方社交平台数据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主要通过网络爬虫收集，为解决海量数据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爬取效率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问题，研发了基于</a:t>
              </a:r>
              <a:r>
                <a:rPr lang="en-US" altLang="zh-CN" sz="900" b="1" kern="0" dirty="0" err="1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Docker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的分布式</a:t>
              </a:r>
              <a:r>
                <a:rPr lang="en-US" altLang="zh-CN" sz="900" b="1" kern="0" dirty="0" err="1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Scrapy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爬虫，数据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获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取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速率高达</a:t>
              </a:r>
              <a:r>
                <a:rPr lang="en-US" altLang="zh-CN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4000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条</a:t>
              </a:r>
              <a:r>
                <a:rPr lang="en-US" altLang="zh-CN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分钟，日更新数据量达</a:t>
              </a:r>
              <a:r>
                <a:rPr lang="en-US" altLang="zh-CN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2G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左右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just" defTabSz="914400">
                <a:defRPr/>
              </a:pP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marR="0" lvl="0" indent="-179705" algn="just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线下轨迹数据采集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已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在苏宁易购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南京商贸店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四层楼共部署了</a:t>
              </a:r>
              <a:r>
                <a:rPr lang="en-US" altLang="zh-CN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23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Wi-Fi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传感器，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覆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盖了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该店的主要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营业区域，采集了超过</a:t>
              </a:r>
              <a:r>
                <a:rPr lang="en-US" altLang="zh-CN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3699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万条记录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gray">
            <a:xfrm>
              <a:off x="4728603" y="5235804"/>
              <a:ext cx="3703331" cy="517254"/>
            </a:xfrm>
            <a:prstGeom prst="rect">
              <a:avLst/>
            </a:prstGeom>
            <a:solidFill>
              <a:srgbClr val="1C6DBE"/>
            </a:solidFill>
            <a:ln w="9525" cap="flat" cmpd="sng">
              <a:noFill/>
              <a:prstDash val="solid"/>
              <a:round/>
            </a:ln>
            <a:effectLst/>
          </p:spPr>
          <p:txBody>
            <a:bodyPr wrap="none" anchor="ctr">
              <a:noAutofit/>
            </a:bodyPr>
            <a:lstStyle/>
            <a:p>
              <a:pPr lvl="0" algn="ctr" defTabSz="91440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智能商务应用</a:t>
              </a:r>
              <a:endParaRPr lang="en-US" altLang="zh-CN" sz="1600" b="1" kern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gray">
            <a:xfrm>
              <a:off x="929003" y="2737423"/>
              <a:ext cx="3690648" cy="512869"/>
            </a:xfrm>
            <a:prstGeom prst="rect">
              <a:avLst/>
            </a:prstGeom>
            <a:gradFill rotWithShape="1">
              <a:gsLst>
                <a:gs pos="100000">
                  <a:srgbClr val="00B050"/>
                </a:gs>
                <a:gs pos="0">
                  <a:srgbClr val="92D050"/>
                </a:gs>
                <a:gs pos="100000">
                  <a:schemeClr val="accent2"/>
                </a:gs>
              </a:gsLst>
              <a:lin ang="5400000" scaled="1"/>
            </a:gradFill>
            <a:ln w="9525" algn="ctr">
              <a:noFill/>
              <a:miter lim="800000"/>
            </a:ln>
            <a:effectLst/>
          </p:spPr>
          <p:txBody>
            <a:bodyPr wrap="none" anchor="ctr">
              <a:noAutofit/>
            </a:bodyPr>
            <a:lstStyle/>
            <a:p>
              <a:pPr lvl="0" algn="ctr">
                <a:defRPr/>
              </a:pPr>
              <a:r>
                <a:rPr lang="zh-CN" altLang="en-US" sz="16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线上线下数据采集</a:t>
              </a:r>
              <a:endPara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938926" y="5781773"/>
              <a:ext cx="3685590" cy="1513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000" tIns="46800" rIns="90000" bIns="46800" anchor="ctr"/>
            <a:lstStyle/>
            <a:p>
              <a:pPr marL="180000" lvl="0" indent="-179705" algn="just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相似轨迹</a:t>
              </a: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挖掘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针对海量轨迹数据及转移点，提出基于反</a:t>
              </a:r>
              <a:r>
                <a:rPr lang="en-US" altLang="zh-CN" sz="900" b="1" i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近邻的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剪枝挖掘方法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高效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发现相似轨迹及转移位置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indent="-179705" algn="just" defTabSz="9144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空间</a:t>
              </a:r>
              <a:r>
                <a:rPr lang="zh-CN" altLang="en-US" sz="14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点组合</a:t>
              </a:r>
              <a:r>
                <a:rPr lang="zh-CN" altLang="en-US" sz="14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排序</a:t>
              </a:r>
              <a:endParaRPr lang="en-US" altLang="zh-CN" sz="14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提出空间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点排序上下界确定方法、反排序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文件索引和高效</a:t>
              </a:r>
              <a:r>
                <a:rPr lang="en-US" altLang="zh-CN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top-</a:t>
              </a:r>
              <a:r>
                <a:rPr lang="en-US" altLang="zh-CN" sz="900" b="1" i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m</a:t>
              </a:r>
            </a:p>
            <a:p>
              <a:pPr marL="180000" lvl="0" algn="just" defTabSz="914400">
                <a:lnSpc>
                  <a:spcPct val="120000"/>
                </a:lnSpc>
                <a:defRPr/>
              </a:pP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空间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点组合排序的近似方法</a:t>
              </a:r>
              <a:r>
                <a:rPr lang="zh-CN" altLang="en-US" sz="900" b="1" kern="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，以产生</a:t>
              </a:r>
              <a:r>
                <a:rPr lang="zh-CN" altLang="en-US" sz="900" b="1" kern="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“最优”的排序</a:t>
              </a:r>
              <a:endParaRPr lang="en-US" altLang="zh-CN" sz="900" b="1" kern="0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59549" cy="692153"/>
            <a:chOff x="622598" y="695550"/>
            <a:chExt cx="1695498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74596" y="799156"/>
              <a:ext cx="1543500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</a:t>
              </a:r>
              <a:r>
                <a:rPr lang="en-US" altLang="zh-CN" sz="2400" b="1" spc="100" dirty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7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3313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进展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1157158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多个研究方向取得了较为显著的</a:t>
            </a:r>
            <a:r>
              <a:rPr lang="zh-CN" altLang="en-US" sz="20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  <a:r>
              <a:rPr lang="zh-CN" altLang="en-US" sz="2000" b="1" dirty="0" smtClean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具体如下</a:t>
            </a:r>
            <a:endParaRPr lang="zh-CN" altLang="en-US" sz="2000" b="1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0" name="矩形 39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1" name="矩形 40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</p:spTree>
    <p:extLst>
      <p:ext uri="{BB962C8B-B14F-4D97-AF65-F5344CB8AC3E}">
        <p14:creationId xmlns:p14="http://schemas.microsoft.com/office/powerpoint/2010/main" xmlns="" val="319205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409104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17045" y="530423"/>
            <a:ext cx="23683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宋体" pitchFamily="2" charset="-122"/>
              </a:rPr>
              <a:t>研究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成果汇总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00083" y="350504"/>
            <a:ext cx="859549" cy="692153"/>
            <a:chOff x="622598" y="695550"/>
            <a:chExt cx="1695498" cy="1365298"/>
          </a:xfrm>
        </p:grpSpPr>
        <p:sp>
          <p:nvSpPr>
            <p:cNvPr id="43" name="椭圆 42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44" name="椭圆 43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TextBox 50"/>
            <p:cNvSpPr txBox="1"/>
            <p:nvPr/>
          </p:nvSpPr>
          <p:spPr>
            <a:xfrm>
              <a:off x="774596" y="799156"/>
              <a:ext cx="1543500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/8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31" name="五边形 30"/>
          <p:cNvSpPr/>
          <p:nvPr/>
        </p:nvSpPr>
        <p:spPr>
          <a:xfrm>
            <a:off x="378774" y="1207398"/>
            <a:ext cx="2053199" cy="580997"/>
          </a:xfrm>
          <a:prstGeom prst="homePlate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期刊论文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05748" y="1156600"/>
            <a:ext cx="653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发表</a:t>
            </a:r>
            <a:r>
              <a:rPr kumimoji="1"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含接收</a:t>
            </a:r>
            <a:r>
              <a:rPr kumimoji="1"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en-US" altLang="zh-CN" sz="2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篇：</a:t>
            </a:r>
            <a:r>
              <a:rPr kumimoji="1"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SCI</a:t>
            </a:r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endParaRPr kumimoji="1"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378774" y="2248747"/>
            <a:ext cx="2053199" cy="580997"/>
          </a:xfrm>
          <a:prstGeom prst="homePlate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会议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05181" y="1641045"/>
            <a:ext cx="56690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IEEE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汇刊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篇：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TFS</a:t>
            </a:r>
            <a:r>
              <a:rPr kumimoji="1"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TKDE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r>
              <a:rPr kumimoji="1"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TCYB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endParaRPr kumimoji="1" lang="en-US" altLang="zh-CN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05748" y="2142441"/>
            <a:ext cx="653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发表</a:t>
            </a:r>
            <a:r>
              <a:rPr kumimoji="1"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kumimoji="1"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endParaRPr kumimoji="1"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03324" y="2643002"/>
            <a:ext cx="60790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顶级会议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篇：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IJCAI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篇，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ICDE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篇，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KDD</a:t>
            </a:r>
            <a:r>
              <a:rPr kumimoji="1" lang="en-US" altLang="zh-CN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endParaRPr kumimoji="1" lang="en-US" altLang="zh-CN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6725" y="3221535"/>
            <a:ext cx="8856984" cy="3208571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Junjie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Wu,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Zhiang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Wu*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Jie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Cao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Fuzzy consensus clustering with applications on big data.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IEEE Transactions on Fuzzy Systems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2017, 25(6): 1430-1445.</a:t>
            </a: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Sheng Wang,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Zhifeng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Bao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J. Shane Culpepper,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Reverse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nearest neighbor search over trajectories.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IEEE Transactions on Knowledge and Data Engineering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2017, (99):</a:t>
            </a:r>
            <a:r>
              <a:rPr kumimoji="1" lang="en-US" altLang="zh-CN" sz="135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1-1.</a:t>
            </a:r>
            <a:endParaRPr kumimoji="1" lang="en-US" altLang="zh-CN" sz="135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Zhan Bu*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Hui-</a:t>
            </a: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Jia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Li,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Jie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Cao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Dynamic cluster formation game for attributed graph clustering.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IEEE Transactions on Cybernetics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2017, (99):</a:t>
            </a:r>
            <a:r>
              <a:rPr kumimoji="1" lang="en-US" altLang="zh-CN" sz="135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1-14.</a:t>
            </a:r>
            <a:endParaRPr kumimoji="1" lang="en-US" altLang="zh-CN" sz="135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Huayu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Li, 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Yong Ge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Defu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Lian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Learning user’s intrinsic and extrinsic interests for point-of-interest recommendation: A unified approach.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IJCAI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2017. </a:t>
            </a: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Sheng Wang,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Zhifeng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Bao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J. Shane Culpepper,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Answering top-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exemplar trajectory queries.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ICDE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2017. </a:t>
            </a: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Farhana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M. Choudhury,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Zhifeng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35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Bao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J. Shane </a:t>
            </a:r>
            <a:r>
              <a:rPr kumimoji="1" lang="en-US" altLang="zh-CN" sz="135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Culpepper, </a:t>
            </a:r>
            <a:r>
              <a:rPr kumimoji="1" lang="en-US" altLang="zh-CN" sz="135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Monitoring the top-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rank aggregation of spatial objects in streaming queries.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ICDE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2017. </a:t>
            </a: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Huayu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Li, Martin </a:t>
            </a: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Renqiang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Min, 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Yong Ge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A context-aware attention network for interactive question answering.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SIGKDD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2017. </a:t>
            </a:r>
          </a:p>
          <a:p>
            <a:pPr marL="228600" indent="-228600" algn="just">
              <a:buFont typeface="+mj-lt"/>
              <a:buAutoNum type="arabicPeriod"/>
            </a:pP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Huayu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Li, </a:t>
            </a:r>
            <a:r>
              <a:rPr kumimoji="1" lang="en-US" altLang="zh-CN" sz="135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Yong Ge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en-US" altLang="zh-CN" sz="135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Hengshu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Zhu, </a:t>
            </a:r>
            <a:r>
              <a:rPr kumimoji="1" lang="en-US" altLang="zh-CN" sz="135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 al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Prospecting the career development of talents: A survival analysis perspective. </a:t>
            </a:r>
            <a:r>
              <a:rPr kumimoji="1" lang="en-US" altLang="zh-CN" sz="135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SIGKDD</a:t>
            </a:r>
            <a:r>
              <a:rPr kumimoji="1" lang="en-US" altLang="zh-CN" sz="135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2017. </a:t>
            </a:r>
          </a:p>
        </p:txBody>
      </p:sp>
    </p:spTree>
    <p:extLst>
      <p:ext uri="{BB962C8B-B14F-4D97-AF65-F5344CB8AC3E}">
        <p14:creationId xmlns:p14="http://schemas.microsoft.com/office/powerpoint/2010/main" xmlns="" val="83596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7169" y="1876"/>
            <a:ext cx="8826294" cy="914926"/>
            <a:chOff x="62884" y="19990"/>
            <a:chExt cx="11766859" cy="1219742"/>
          </a:xfrm>
        </p:grpSpPr>
        <p:sp>
          <p:nvSpPr>
            <p:cNvPr id="110" name="矩形 109"/>
            <p:cNvSpPr/>
            <p:nvPr/>
          </p:nvSpPr>
          <p:spPr>
            <a:xfrm>
              <a:off x="10847734" y="312854"/>
              <a:ext cx="282739" cy="25083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197745" y="548679"/>
              <a:ext cx="631998" cy="531678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884" y="19990"/>
              <a:ext cx="10784851" cy="1219742"/>
              <a:chOff x="62884" y="19990"/>
              <a:chExt cx="10784851" cy="12197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1414687" y="312854"/>
                <a:ext cx="9433048" cy="250832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46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12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855192" y="297847"/>
                <a:ext cx="461964" cy="454242"/>
              </a:xfrm>
              <a:prstGeom prst="rect">
                <a:avLst/>
              </a:pr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49686" y="785490"/>
                <a:ext cx="461964" cy="454242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32455" y="19990"/>
                <a:ext cx="297842" cy="29286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2884" y="312854"/>
                <a:ext cx="286802" cy="21211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60" y="6397862"/>
            <a:ext cx="9140540" cy="465577"/>
            <a:chOff x="4612" y="6237312"/>
            <a:chExt cx="12715330" cy="620689"/>
          </a:xfrm>
          <a:gradFill>
            <a:gsLst>
              <a:gs pos="0">
                <a:srgbClr val="0070C0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2600000" scaled="0"/>
          </a:gra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612" y="6237312"/>
              <a:ext cx="9878320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  <p:sp>
        <p:nvSpPr>
          <p:cNvPr id="26" name="矩形 25"/>
          <p:cNvSpPr/>
          <p:nvPr/>
        </p:nvSpPr>
        <p:spPr>
          <a:xfrm>
            <a:off x="2680570" y="2304896"/>
            <a:ext cx="34294" cy="180682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TextBox 26"/>
          <p:cNvSpPr txBox="1"/>
          <p:nvPr/>
        </p:nvSpPr>
        <p:spPr>
          <a:xfrm>
            <a:off x="3177628" y="3571876"/>
            <a:ext cx="449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 smtClean="0">
                <a:latin typeface="微软雅黑" pitchFamily="34" charset="-122"/>
                <a:ea typeface="微软雅黑" pitchFamily="34" charset="-122"/>
              </a:rPr>
              <a:t>线上线下数据采集</a:t>
            </a:r>
            <a:endParaRPr lang="zh-CN" altLang="en-US" sz="3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68104" y="2872144"/>
            <a:ext cx="1074201" cy="664402"/>
            <a:chOff x="4219880" y="4182990"/>
            <a:chExt cx="1432082" cy="885754"/>
          </a:xfrm>
          <a:solidFill>
            <a:srgbClr val="007FDE">
              <a:alpha val="78000"/>
            </a:srgbClr>
          </a:solidFill>
        </p:grpSpPr>
        <p:sp>
          <p:nvSpPr>
            <p:cNvPr id="31" name="等腰三角形 30"/>
            <p:cNvSpPr/>
            <p:nvPr/>
          </p:nvSpPr>
          <p:spPr>
            <a:xfrm rot="5400000">
              <a:off x="4827295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4520342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4158793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4" name="组合 90"/>
          <p:cNvGrpSpPr/>
          <p:nvPr/>
        </p:nvGrpSpPr>
        <p:grpSpPr>
          <a:xfrm>
            <a:off x="3428996" y="2348880"/>
            <a:ext cx="1015512" cy="1008682"/>
            <a:chOff x="6561493" y="1757290"/>
            <a:chExt cx="1353839" cy="1398007"/>
          </a:xfrm>
        </p:grpSpPr>
        <p:grpSp>
          <p:nvGrpSpPr>
            <p:cNvPr id="35" name="组合 94"/>
            <p:cNvGrpSpPr/>
            <p:nvPr/>
          </p:nvGrpSpPr>
          <p:grpSpPr>
            <a:xfrm>
              <a:off x="6561493" y="1757290"/>
              <a:ext cx="1353839" cy="1398007"/>
              <a:chOff x="6416530" y="2129546"/>
              <a:chExt cx="1500958" cy="1549924"/>
            </a:xfrm>
          </p:grpSpPr>
          <p:sp>
            <p:nvSpPr>
              <p:cNvPr id="37" name="椭圆 36"/>
              <p:cNvSpPr/>
              <p:nvPr/>
            </p:nvSpPr>
            <p:spPr>
              <a:xfrm flipH="1" flipV="1">
                <a:off x="6416530" y="2129546"/>
                <a:ext cx="1500958" cy="1549924"/>
              </a:xfrm>
              <a:prstGeom prst="ellipse">
                <a:avLst/>
              </a:prstGeom>
              <a:noFill/>
              <a:ln w="60325" cap="rnd" cmpd="sng">
                <a:solidFill>
                  <a:srgbClr val="007FDE"/>
                </a:solidFill>
                <a:round/>
              </a:ln>
              <a:effectLst>
                <a:innerShdw blurRad="12700" dist="50800" dir="9660000">
                  <a:schemeClr val="tx1"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aseline="30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 flipH="1" flipV="1">
                <a:off x="6505959" y="2221893"/>
                <a:ext cx="1322104" cy="136523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9999">
                    <a:schemeClr val="bg1"/>
                  </a:gs>
                  <a:gs pos="70000">
                    <a:schemeClr val="bg1"/>
                  </a:gs>
                  <a:gs pos="100000">
                    <a:srgbClr val="FFEBFA"/>
                  </a:gs>
                </a:gsLst>
                <a:lin ang="16200000" scaled="0"/>
              </a:gradFill>
              <a:ln>
                <a:noFill/>
              </a:ln>
              <a:effectLst>
                <a:outerShdw blurRad="101600" dir="1980000" sx="95000" sy="95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 baseline="3000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723578" y="1902281"/>
              <a:ext cx="977728" cy="1119749"/>
            </a:xfrm>
            <a:prstGeom prst="rect">
              <a:avLst/>
            </a:prstGeom>
            <a:noFill/>
          </p:spPr>
          <p:txBody>
            <a:bodyPr wrap="square" lIns="68582" tIns="34291" rIns="68582" bIns="34291" rtlCol="0">
              <a:spAutoFit/>
            </a:bodyPr>
            <a:lstStyle/>
            <a:p>
              <a:pPr algn="ctr"/>
              <a:r>
                <a:rPr lang="en-US" altLang="zh-CN" sz="4800" b="1" spc="-113" dirty="0" smtClean="0">
                  <a:solidFill>
                    <a:srgbClr val="0070C0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02</a:t>
              </a:r>
              <a:endParaRPr lang="zh-CN" altLang="en-US" sz="4800" b="1" spc="-113" dirty="0">
                <a:solidFill>
                  <a:srgbClr val="0070C0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8811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4856361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4" y="350504"/>
            <a:ext cx="827237" cy="692152"/>
            <a:chOff x="622598" y="695550"/>
            <a:chExt cx="1631759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0859" y="769094"/>
              <a:ext cx="1543498" cy="124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2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/1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3313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数据采集：线上数据爬取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7624" y="1124744"/>
            <a:ext cx="8268832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2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第三方社交平台的数据主要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通过网络爬虫收集，为解决海量数据的爬取效率问题，研发了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的分布式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爬虫架构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4" name="矩形 43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7" name="矩形 46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56" name="矩形 55"/>
          <p:cNvSpPr/>
          <p:nvPr/>
        </p:nvSpPr>
        <p:spPr>
          <a:xfrm>
            <a:off x="448018" y="5193249"/>
            <a:ext cx="8222601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1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提升海量数据的爬取效率，采用内存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数据库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Redis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存储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任务队列以支持任务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的快速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调度，使用应用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容器引擎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Docker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封装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爬虫并进行大规模的分布式部署。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，该爬虫已成功用于新浪微博、微信公共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账号等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社交平台的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用户关系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、评论发言等类型数据的实时爬取，数据获取速率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高达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4000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条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量达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左右。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383868" y="3136946"/>
            <a:ext cx="195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基于</a:t>
            </a:r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Docker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的分布式</a:t>
            </a:r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Scrapy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爬虫架构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32740061"/>
              </p:ext>
            </p:extLst>
          </p:nvPr>
        </p:nvGraphicFramePr>
        <p:xfrm>
          <a:off x="2308482" y="2060848"/>
          <a:ext cx="6254006" cy="2883855"/>
        </p:xfrm>
        <a:graphic>
          <a:graphicData uri="http://schemas.openxmlformats.org/presentationml/2006/ole">
            <p:oleObj spid="_x0000_s1063" name="Visio" r:id="rId4" imgW="9972084" imgH="4608107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1161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5383198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4" y="350504"/>
            <a:ext cx="827237" cy="692152"/>
            <a:chOff x="622598" y="695550"/>
            <a:chExt cx="1631759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0859" y="754063"/>
              <a:ext cx="1543498" cy="124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2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/2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35290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数据采集：线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下轨迹数据采集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4" name="矩形 43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7" name="矩形 46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矩形 28"/>
          <p:cNvSpPr/>
          <p:nvPr/>
        </p:nvSpPr>
        <p:spPr>
          <a:xfrm>
            <a:off x="407624" y="1224275"/>
            <a:ext cx="8268832" cy="74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1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已在苏宁易购南京商贸店四层楼共部署了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传感器，覆盖了该店的主要营业区域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0548" y="2350487"/>
            <a:ext cx="2695908" cy="2455756"/>
          </a:xfrm>
          <a:prstGeom prst="rect">
            <a:avLst/>
          </a:prstGeom>
          <a:ln w="28575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025" y="2348880"/>
            <a:ext cx="3282580" cy="2455756"/>
          </a:xfrm>
          <a:prstGeom prst="rect">
            <a:avLst/>
          </a:prstGeom>
          <a:ln w="28575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3605" y="2348880"/>
            <a:ext cx="2122532" cy="2455756"/>
          </a:xfrm>
          <a:prstGeom prst="rect">
            <a:avLst/>
          </a:prstGeom>
          <a:ln w="28575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33" name="矩形 32"/>
          <p:cNvSpPr/>
          <p:nvPr/>
        </p:nvSpPr>
        <p:spPr>
          <a:xfrm>
            <a:off x="411023" y="5440497"/>
            <a:ext cx="826543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>
              <a:lnSpc>
                <a:spcPct val="11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传感器每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隔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秒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进行一次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探测，每条探测记录包括：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地址、手机品牌、探测时间、信号强度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(RSSI)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和传感器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，已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采集了两批数据：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658800" indent="-342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日，采集了超过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650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条记录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，采集了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3049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57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414365" y="4867130"/>
            <a:ext cx="540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latin typeface="Georgia" charset="0"/>
                <a:ea typeface="SimHei" charset="-122"/>
                <a:cs typeface="SimHei" charset="-122"/>
              </a:rPr>
              <a:t>部署传感器的柜台照片</a:t>
            </a:r>
            <a:endParaRPr kumimoji="1" lang="zh-CN" altLang="en-US" sz="1400" dirty="0">
              <a:latin typeface="Georgia" charset="0"/>
              <a:ea typeface="SimHei" charset="-122"/>
              <a:cs typeface="SimHei" charset="-122"/>
            </a:endParaRPr>
          </a:p>
        </p:txBody>
      </p:sp>
      <p:sp>
        <p:nvSpPr>
          <p:cNvPr id="39" name="文本框 58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5980548" y="4867129"/>
            <a:ext cx="269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Times New Roman" pitchFamily="18" charset="0"/>
                <a:ea typeface="SimHei" charset="-122"/>
                <a:cs typeface="Times New Roman" pitchFamily="18" charset="0"/>
              </a:rPr>
              <a:t>2</a:t>
            </a:r>
            <a:r>
              <a:rPr kumimoji="1" lang="zh-CN" altLang="en-US" sz="1400" dirty="0" smtClean="0">
                <a:latin typeface="Times New Roman" pitchFamily="18" charset="0"/>
                <a:ea typeface="SimHei" charset="-122"/>
                <a:cs typeface="Times New Roman" pitchFamily="18" charset="0"/>
              </a:rPr>
              <a:t>层平面图及传感器位置</a:t>
            </a:r>
            <a:endParaRPr kumimoji="1" lang="zh-CN" altLang="en-US" sz="1400" dirty="0">
              <a:latin typeface="Times New Roman" pitchFamily="18" charset="0"/>
              <a:ea typeface="SimHei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58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7169" y="1876"/>
            <a:ext cx="8826294" cy="914926"/>
            <a:chOff x="62884" y="19990"/>
            <a:chExt cx="11766859" cy="1219742"/>
          </a:xfrm>
        </p:grpSpPr>
        <p:sp>
          <p:nvSpPr>
            <p:cNvPr id="110" name="矩形 109"/>
            <p:cNvSpPr/>
            <p:nvPr/>
          </p:nvSpPr>
          <p:spPr>
            <a:xfrm>
              <a:off x="10847734" y="312854"/>
              <a:ext cx="282739" cy="25083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197745" y="548679"/>
              <a:ext cx="631998" cy="531678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884" y="19990"/>
              <a:ext cx="10784851" cy="1219742"/>
              <a:chOff x="62884" y="19990"/>
              <a:chExt cx="10784851" cy="12197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1414687" y="312854"/>
                <a:ext cx="9433048" cy="250832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46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12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855192" y="297847"/>
                <a:ext cx="461964" cy="454242"/>
              </a:xfrm>
              <a:prstGeom prst="rect">
                <a:avLst/>
              </a:pr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49686" y="785490"/>
                <a:ext cx="461964" cy="454242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32455" y="19990"/>
                <a:ext cx="297842" cy="29286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2884" y="312854"/>
                <a:ext cx="286802" cy="21211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60" y="6397862"/>
            <a:ext cx="9140540" cy="465577"/>
            <a:chOff x="4612" y="6237312"/>
            <a:chExt cx="12715330" cy="620689"/>
          </a:xfrm>
          <a:gradFill>
            <a:gsLst>
              <a:gs pos="0">
                <a:srgbClr val="0070C0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2600000" scaled="0"/>
          </a:gra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612" y="6237312"/>
              <a:ext cx="9878320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  <p:sp>
        <p:nvSpPr>
          <p:cNvPr id="26" name="矩形 25"/>
          <p:cNvSpPr/>
          <p:nvPr/>
        </p:nvSpPr>
        <p:spPr>
          <a:xfrm>
            <a:off x="2680570" y="2304896"/>
            <a:ext cx="34294" cy="180682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TextBox 26"/>
          <p:cNvSpPr txBox="1"/>
          <p:nvPr/>
        </p:nvSpPr>
        <p:spPr>
          <a:xfrm>
            <a:off x="3177628" y="3571876"/>
            <a:ext cx="449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latin typeface="微软雅黑" pitchFamily="34" charset="-122"/>
                <a:ea typeface="微软雅黑" pitchFamily="34" charset="-122"/>
              </a:rPr>
              <a:t>异质大数据融合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468104" y="2872144"/>
            <a:ext cx="1074201" cy="664402"/>
            <a:chOff x="4219880" y="4182990"/>
            <a:chExt cx="1432082" cy="885754"/>
          </a:xfrm>
          <a:solidFill>
            <a:srgbClr val="007FDE">
              <a:alpha val="78000"/>
            </a:srgbClr>
          </a:solidFill>
        </p:grpSpPr>
        <p:sp>
          <p:nvSpPr>
            <p:cNvPr id="31" name="等腰三角形 30"/>
            <p:cNvSpPr/>
            <p:nvPr/>
          </p:nvSpPr>
          <p:spPr>
            <a:xfrm rot="5400000">
              <a:off x="4827295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4520342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4158793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4" name="组合 90"/>
          <p:cNvGrpSpPr/>
          <p:nvPr/>
        </p:nvGrpSpPr>
        <p:grpSpPr>
          <a:xfrm>
            <a:off x="3428996" y="2348880"/>
            <a:ext cx="1015512" cy="1008682"/>
            <a:chOff x="6561493" y="1757290"/>
            <a:chExt cx="1353839" cy="1398007"/>
          </a:xfrm>
        </p:grpSpPr>
        <p:grpSp>
          <p:nvGrpSpPr>
            <p:cNvPr id="35" name="组合 94"/>
            <p:cNvGrpSpPr/>
            <p:nvPr/>
          </p:nvGrpSpPr>
          <p:grpSpPr>
            <a:xfrm>
              <a:off x="6561493" y="1757290"/>
              <a:ext cx="1353839" cy="1398007"/>
              <a:chOff x="6416530" y="2129546"/>
              <a:chExt cx="1500958" cy="1549924"/>
            </a:xfrm>
          </p:grpSpPr>
          <p:sp>
            <p:nvSpPr>
              <p:cNvPr id="37" name="椭圆 36"/>
              <p:cNvSpPr/>
              <p:nvPr/>
            </p:nvSpPr>
            <p:spPr>
              <a:xfrm flipH="1" flipV="1">
                <a:off x="6416530" y="2129546"/>
                <a:ext cx="1500958" cy="1549924"/>
              </a:xfrm>
              <a:prstGeom prst="ellipse">
                <a:avLst/>
              </a:prstGeom>
              <a:noFill/>
              <a:ln w="60325" cap="rnd" cmpd="sng">
                <a:solidFill>
                  <a:srgbClr val="007FDE"/>
                </a:solidFill>
                <a:round/>
              </a:ln>
              <a:effectLst>
                <a:innerShdw blurRad="12700" dist="50800" dir="9660000">
                  <a:schemeClr val="tx1"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aseline="30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 flipH="1" flipV="1">
                <a:off x="6505959" y="2221893"/>
                <a:ext cx="1322104" cy="136523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9999">
                    <a:schemeClr val="bg1"/>
                  </a:gs>
                  <a:gs pos="70000">
                    <a:schemeClr val="bg1"/>
                  </a:gs>
                  <a:gs pos="100000">
                    <a:srgbClr val="FFEBFA"/>
                  </a:gs>
                </a:gsLst>
                <a:lin ang="16200000" scaled="0"/>
              </a:gradFill>
              <a:ln>
                <a:noFill/>
              </a:ln>
              <a:effectLst>
                <a:outerShdw blurRad="101600" dir="1980000" sx="95000" sy="95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 baseline="3000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723578" y="1902281"/>
              <a:ext cx="977728" cy="1119749"/>
            </a:xfrm>
            <a:prstGeom prst="rect">
              <a:avLst/>
            </a:prstGeom>
            <a:noFill/>
          </p:spPr>
          <p:txBody>
            <a:bodyPr wrap="square" lIns="68582" tIns="34291" rIns="68582" bIns="34291" rtlCol="0">
              <a:spAutoFit/>
            </a:bodyPr>
            <a:lstStyle/>
            <a:p>
              <a:pPr algn="ctr"/>
              <a:r>
                <a:rPr lang="en-US" altLang="zh-CN" sz="4800" b="1" spc="-113" dirty="0" smtClean="0">
                  <a:solidFill>
                    <a:srgbClr val="0070C0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03</a:t>
              </a:r>
              <a:endParaRPr lang="zh-CN" altLang="en-US" sz="4800" b="1" spc="-113" dirty="0">
                <a:solidFill>
                  <a:srgbClr val="0070C0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4426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5383198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4" y="350504"/>
            <a:ext cx="827237" cy="692152"/>
            <a:chOff x="622598" y="695550"/>
            <a:chExt cx="1631759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0859" y="739033"/>
              <a:ext cx="1543498" cy="124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3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</a:t>
              </a:r>
              <a:r>
                <a:rPr lang="en-US" altLang="zh-CN" sz="2400" b="1" spc="100" dirty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35290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数据融合：数据预处理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4" name="矩形 43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7" name="矩形 46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4" name="矩形 23"/>
          <p:cNvSpPr/>
          <p:nvPr/>
        </p:nvSpPr>
        <p:spPr>
          <a:xfrm>
            <a:off x="116882" y="1309770"/>
            <a:ext cx="8714422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，过滤噪声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数据，以追踪真正进店顾客的移动轨迹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去除非营业时间探测到的记录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去除距离传感器很远的手机产生的记录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去除在卖场中停留时间很短的顾客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344" y="4263349"/>
            <a:ext cx="1898236" cy="1732634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7046" y="4264012"/>
            <a:ext cx="2253225" cy="1731972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31" name="矩形 30"/>
          <p:cNvSpPr/>
          <p:nvPr/>
        </p:nvSpPr>
        <p:spPr>
          <a:xfrm>
            <a:off x="116882" y="3532946"/>
            <a:ext cx="28882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数据基本统计信息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7358" y="4270129"/>
            <a:ext cx="1957838" cy="1725854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0511" y="4267053"/>
            <a:ext cx="2304256" cy="1735192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34" name="文本框 55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190344" y="6066179"/>
            <a:ext cx="189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黑体" pitchFamily="49" charset="-122"/>
                <a:ea typeface="黑体" pitchFamily="49" charset="-122"/>
                <a:cs typeface="SimHei" charset="-122"/>
              </a:rPr>
              <a:t>每日顾客</a:t>
            </a:r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数</a:t>
            </a:r>
            <a:endParaRPr kumimoji="1" lang="zh-CN" altLang="en-US" sz="14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  <p:sp>
        <p:nvSpPr>
          <p:cNvPr id="35" name="文本框 56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2187045" y="6073292"/>
            <a:ext cx="2253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黑体" pitchFamily="49" charset="-122"/>
                <a:ea typeface="黑体" pitchFamily="49" charset="-122"/>
                <a:cs typeface="SimHei" charset="-122"/>
              </a:rPr>
              <a:t>每个时段的顾客</a:t>
            </a:r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数</a:t>
            </a:r>
            <a:endParaRPr kumimoji="1" lang="zh-CN" altLang="en-US" sz="14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  <p:sp>
        <p:nvSpPr>
          <p:cNvPr id="39" name="文本框 57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4538223" y="6066179"/>
            <a:ext cx="19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每日</a:t>
            </a:r>
            <a:r>
              <a:rPr kumimoji="1" lang="zh-CN" altLang="en-US" sz="1400" dirty="0">
                <a:latin typeface="黑体" pitchFamily="49" charset="-122"/>
                <a:ea typeface="黑体" pitchFamily="49" charset="-122"/>
                <a:cs typeface="SimHei" charset="-122"/>
              </a:rPr>
              <a:t>记录</a:t>
            </a:r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数</a:t>
            </a:r>
            <a:endParaRPr kumimoji="1" lang="zh-CN" altLang="en-US" sz="14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  <p:sp>
        <p:nvSpPr>
          <p:cNvPr id="40" name="文本框 58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6583147" y="6073551"/>
            <a:ext cx="232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黑体" pitchFamily="49" charset="-122"/>
                <a:ea typeface="黑体" pitchFamily="49" charset="-122"/>
                <a:cs typeface="SimHei" charset="-122"/>
              </a:rPr>
              <a:t>每个时段</a:t>
            </a:r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的</a:t>
            </a:r>
            <a:r>
              <a:rPr kumimoji="1" lang="zh-CN" altLang="en-US" sz="1400" dirty="0">
                <a:latin typeface="黑体" pitchFamily="49" charset="-122"/>
                <a:ea typeface="黑体" pitchFamily="49" charset="-122"/>
                <a:cs typeface="SimHei" charset="-122"/>
              </a:rPr>
              <a:t>记录</a:t>
            </a:r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数</a:t>
            </a:r>
            <a:endParaRPr kumimoji="1" lang="zh-CN" altLang="en-US" sz="14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345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6391310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4" y="350504"/>
            <a:ext cx="827237" cy="692152"/>
            <a:chOff x="622598" y="695550"/>
            <a:chExt cx="1631759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0859" y="708971"/>
              <a:ext cx="1543498" cy="124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3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/2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19" y="516327"/>
            <a:ext cx="4684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数据融合：顾客行为分析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4" name="矩形 43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7" name="矩形 46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4" name="矩形 23"/>
          <p:cNvSpPr/>
          <p:nvPr/>
        </p:nvSpPr>
        <p:spPr>
          <a:xfrm>
            <a:off x="178057" y="1196752"/>
            <a:ext cx="8570407" cy="12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角度对顾客的行为进行了分析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聚类技术将用户划分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行为特点分析：根据每类用户在不同特征上的取值，分析他们的行为特点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8057" y="2544852"/>
            <a:ext cx="8292589" cy="12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3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的角度对顾客的行为进行了分析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热点路径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：利用马尔科夫模型，找出卖场的热点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58800" indent="-342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热点区域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：利用回归模型，找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出卖场的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714" y="4114490"/>
            <a:ext cx="4932374" cy="191661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12" y="4108230"/>
            <a:ext cx="3041386" cy="1929129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9" name="文本框 36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431714" y="6073551"/>
            <a:ext cx="493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热点区域</a:t>
            </a:r>
            <a:endParaRPr kumimoji="1" lang="zh-CN" altLang="en-US" sz="14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  <p:sp>
        <p:nvSpPr>
          <p:cNvPr id="31" name="文本框 37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5580111" y="6073551"/>
            <a:ext cx="3041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latin typeface="黑体" pitchFamily="49" charset="-122"/>
                <a:ea typeface="黑体" pitchFamily="49" charset="-122"/>
                <a:cs typeface="SimHei" charset="-122"/>
              </a:rPr>
              <a:t>热点路径</a:t>
            </a:r>
            <a:endParaRPr kumimoji="1" lang="zh-CN" altLang="en-US" sz="14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656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6391310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4" y="350504"/>
            <a:ext cx="819617" cy="692152"/>
            <a:chOff x="622598" y="695550"/>
            <a:chExt cx="1616729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5829" y="724002"/>
              <a:ext cx="1543498" cy="124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3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/3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19" y="516327"/>
            <a:ext cx="46848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数据融合：顾客行为分析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4" name="矩形 43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7" name="矩形 46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30" name="矩形 29"/>
          <p:cNvSpPr/>
          <p:nvPr/>
        </p:nvSpPr>
        <p:spPr>
          <a:xfrm>
            <a:off x="11945" y="1124744"/>
            <a:ext cx="8958795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1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indent="-342900" algn="just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背景：顾客进入商场后会在某些区域驻足停留，挑选他们感兴趣的商品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定义：室内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定位问题，即在给定时间间隔，确定顾客在该时间间隔内停留的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提出贝叶斯概率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，允许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检测设备以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方式扫描无线信号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，不需要同步机制即可实现定位系统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用户建模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将给定时间间隔内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关于该顾客的记录转换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成一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指纹建模：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对于给定的顾客向量，利用核函数度量每个指纹向量的条件概率，以缓解设备异构性问题</a:t>
            </a:r>
          </a:p>
          <a:p>
            <a:pPr marL="7200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区域预测：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计算每个候选区域的条件概率，其中概率最大的区域即为顾客的停留区域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0884" y="4402272"/>
            <a:ext cx="3067552" cy="195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文本框 56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5580112" y="6351214"/>
            <a:ext cx="225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 smtClean="0">
                <a:latin typeface="黑体" pitchFamily="49" charset="-122"/>
                <a:ea typeface="黑体" pitchFamily="49" charset="-122"/>
                <a:cs typeface="SimHei" charset="-122"/>
              </a:rPr>
              <a:t>指纹定位流程图</a:t>
            </a:r>
            <a:endParaRPr kumimoji="1" lang="zh-CN" altLang="en-US" sz="12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  <p:sp>
        <p:nvSpPr>
          <p:cNvPr id="39" name="文本框 56">
            <a:extLst>
              <a:ext uri="{FF2B5EF4-FFF2-40B4-BE49-F238E27FC236}">
                <a16:creationId xmlns="" xmlns:a16="http://schemas.microsoft.com/office/drawing/2014/main" id="{97A3C74E-3CBD-4F9C-A337-94285D8707B9}"/>
              </a:ext>
            </a:extLst>
          </p:cNvPr>
          <p:cNvSpPr txBox="1"/>
          <p:nvPr/>
        </p:nvSpPr>
        <p:spPr>
          <a:xfrm>
            <a:off x="1763688" y="6351215"/>
            <a:ext cx="225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 smtClean="0">
                <a:latin typeface="黑体" pitchFamily="49" charset="-122"/>
                <a:ea typeface="黑体" pitchFamily="49" charset="-122"/>
                <a:cs typeface="SimHei" charset="-122"/>
              </a:rPr>
              <a:t>异步感知场景说明实例</a:t>
            </a:r>
            <a:endParaRPr kumimoji="1" lang="zh-CN" altLang="en-US" sz="1200" dirty="0">
              <a:latin typeface="黑体" pitchFamily="49" charset="-122"/>
              <a:ea typeface="黑体" pitchFamily="49" charset="-122"/>
              <a:cs typeface="SimHei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9920" y="4427239"/>
            <a:ext cx="2476456" cy="1957229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8656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09" y="468264"/>
            <a:ext cx="5617410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27821" cy="692153"/>
            <a:chOff x="622598" y="695550"/>
            <a:chExt cx="1632912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2011" y="799156"/>
              <a:ext cx="1543499" cy="124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3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/4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43724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数据聚类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模糊组合聚类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511" y="1199554"/>
            <a:ext cx="8784977" cy="29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为了从大数据中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高效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发现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高质量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的交叠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类簇结构，提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出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模糊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组合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学习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(Fuzzy Consensus Clustering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,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FCC)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框架：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支持多种距离计算方式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易于在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Spark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实现分布式聚类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6400"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在大量测试数据上的实验表明，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FCC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与传统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FCM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算法相比在聚类精度上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平均提高幅度达到了惊人的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25%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indent="356400"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百万级微博上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的大数据模糊聚类结果表明，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FCC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表现出极佳的计算可扩展性，能从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微博数据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中高效准确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地找到了一些热点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事件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37" y="4621211"/>
            <a:ext cx="5770588" cy="140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6122144" y="4892878"/>
            <a:ext cx="26323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证明了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FCC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效用优化等价于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Kmeans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目标函数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752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0047" y="2318982"/>
            <a:ext cx="2189040" cy="2189040"/>
            <a:chOff x="1431969" y="1949169"/>
            <a:chExt cx="2918340" cy="2918340"/>
          </a:xfrm>
        </p:grpSpPr>
        <p:grpSp>
          <p:nvGrpSpPr>
            <p:cNvPr id="2" name="组合 1"/>
            <p:cNvGrpSpPr/>
            <p:nvPr/>
          </p:nvGrpSpPr>
          <p:grpSpPr>
            <a:xfrm>
              <a:off x="1431969" y="1949169"/>
              <a:ext cx="2918340" cy="2918340"/>
              <a:chOff x="1431969" y="1949169"/>
              <a:chExt cx="2918340" cy="2918340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431969" y="1949169"/>
                <a:ext cx="2918340" cy="2918340"/>
              </a:xfrm>
              <a:prstGeom prst="ellipse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680923" y="2198123"/>
                <a:ext cx="2420432" cy="2420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775289" y="2488403"/>
              <a:ext cx="2224071" cy="1760438"/>
              <a:chOff x="1775289" y="2488403"/>
              <a:chExt cx="2224071" cy="1760438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775289" y="3510273"/>
                <a:ext cx="2224071" cy="73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spc="-225" dirty="0">
                    <a:solidFill>
                      <a:srgbClr val="007FDE"/>
                    </a:solidFill>
                    <a:latin typeface="微软雅黑" pitchFamily="34" charset="-122"/>
                    <a:ea typeface="微软雅黑" pitchFamily="34" charset="-122"/>
                  </a:rPr>
                  <a:t>报告</a:t>
                </a:r>
                <a:r>
                  <a:rPr lang="zh-CN" altLang="en-US" sz="3000" b="1" spc="-225" dirty="0" smtClean="0">
                    <a:solidFill>
                      <a:srgbClr val="007FDE"/>
                    </a:solidFill>
                    <a:latin typeface="微软雅黑" pitchFamily="34" charset="-122"/>
                    <a:ea typeface="微软雅黑" pitchFamily="34" charset="-122"/>
                  </a:rPr>
                  <a:t>提纲</a:t>
                </a:r>
                <a:endParaRPr lang="zh-CN" altLang="en-US" sz="3000" b="1" spc="-225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00" name="Group 23"/>
              <p:cNvGrpSpPr>
                <a:grpSpLocks/>
              </p:cNvGrpSpPr>
              <p:nvPr/>
            </p:nvGrpSpPr>
            <p:grpSpPr bwMode="auto">
              <a:xfrm>
                <a:off x="2442357" y="2488403"/>
                <a:ext cx="1256802" cy="1095370"/>
                <a:chOff x="0" y="0"/>
                <a:chExt cx="389342" cy="339426"/>
              </a:xfrm>
              <a:solidFill>
                <a:srgbClr val="00A4A0"/>
              </a:solidFill>
            </p:grpSpPr>
            <p:sp>
              <p:nvSpPr>
                <p:cNvPr id="101" name="Freeform 110"/>
                <p:cNvSpPr>
                  <a:spLocks noChangeArrowheads="1"/>
                </p:cNvSpPr>
                <p:nvPr/>
              </p:nvSpPr>
              <p:spPr bwMode="auto">
                <a:xfrm>
                  <a:off x="259561" y="102327"/>
                  <a:ext cx="102328" cy="102328"/>
                </a:xfrm>
                <a:custGeom>
                  <a:avLst/>
                  <a:gdLst>
                    <a:gd name="T0" fmla="*/ 0 w 41"/>
                    <a:gd name="T1" fmla="*/ 97336 h 41"/>
                    <a:gd name="T2" fmla="*/ 7487 w 41"/>
                    <a:gd name="T3" fmla="*/ 102328 h 41"/>
                    <a:gd name="T4" fmla="*/ 102328 w 41"/>
                    <a:gd name="T5" fmla="*/ 7487 h 41"/>
                    <a:gd name="T6" fmla="*/ 97336 w 41"/>
                    <a:gd name="T7" fmla="*/ 0 h 41"/>
                    <a:gd name="T8" fmla="*/ 0 w 41"/>
                    <a:gd name="T9" fmla="*/ 97336 h 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"/>
                    <a:gd name="T16" fmla="*/ 0 h 41"/>
                    <a:gd name="T17" fmla="*/ 41 w 41"/>
                    <a:gd name="T18" fmla="*/ 41 h 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" h="41">
                      <a:moveTo>
                        <a:pt x="0" y="39"/>
                      </a:moveTo>
                      <a:lnTo>
                        <a:pt x="3" y="41"/>
                      </a:lnTo>
                      <a:lnTo>
                        <a:pt x="41" y="3"/>
                      </a:lnTo>
                      <a:lnTo>
                        <a:pt x="39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2" name="Freeform 111"/>
                <p:cNvSpPr>
                  <a:spLocks noChangeArrowheads="1"/>
                </p:cNvSpPr>
                <p:nvPr/>
              </p:nvSpPr>
              <p:spPr bwMode="auto">
                <a:xfrm>
                  <a:off x="237098" y="74873"/>
                  <a:ext cx="109814" cy="114806"/>
                </a:xfrm>
                <a:custGeom>
                  <a:avLst/>
                  <a:gdLst>
                    <a:gd name="T0" fmla="*/ 92344 w 44"/>
                    <a:gd name="T1" fmla="*/ 0 h 46"/>
                    <a:gd name="T2" fmla="*/ 0 w 44"/>
                    <a:gd name="T3" fmla="*/ 97336 h 46"/>
                    <a:gd name="T4" fmla="*/ 14975 w 44"/>
                    <a:gd name="T5" fmla="*/ 114806 h 46"/>
                    <a:gd name="T6" fmla="*/ 109814 w 44"/>
                    <a:gd name="T7" fmla="*/ 19966 h 46"/>
                    <a:gd name="T8" fmla="*/ 92344 w 44"/>
                    <a:gd name="T9" fmla="*/ 0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4"/>
                    <a:gd name="T16" fmla="*/ 0 h 46"/>
                    <a:gd name="T17" fmla="*/ 44 w 44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4" h="46">
                      <a:moveTo>
                        <a:pt x="37" y="0"/>
                      </a:moveTo>
                      <a:lnTo>
                        <a:pt x="0" y="39"/>
                      </a:lnTo>
                      <a:lnTo>
                        <a:pt x="6" y="46"/>
                      </a:lnTo>
                      <a:lnTo>
                        <a:pt x="44" y="8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3" name="Freeform 112"/>
                <p:cNvSpPr>
                  <a:spLocks noChangeArrowheads="1"/>
                </p:cNvSpPr>
                <p:nvPr/>
              </p:nvSpPr>
              <p:spPr bwMode="auto">
                <a:xfrm>
                  <a:off x="217132" y="59898"/>
                  <a:ext cx="104823" cy="104823"/>
                </a:xfrm>
                <a:custGeom>
                  <a:avLst/>
                  <a:gdLst>
                    <a:gd name="T0" fmla="*/ 0 w 42"/>
                    <a:gd name="T1" fmla="*/ 94840 h 42"/>
                    <a:gd name="T2" fmla="*/ 9983 w 42"/>
                    <a:gd name="T3" fmla="*/ 104823 h 42"/>
                    <a:gd name="T4" fmla="*/ 104823 w 42"/>
                    <a:gd name="T5" fmla="*/ 9983 h 42"/>
                    <a:gd name="T6" fmla="*/ 94840 w 42"/>
                    <a:gd name="T7" fmla="*/ 0 h 42"/>
                    <a:gd name="T8" fmla="*/ 0 w 42"/>
                    <a:gd name="T9" fmla="*/ 94840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42"/>
                    <a:gd name="T17" fmla="*/ 42 w 42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42">
                      <a:moveTo>
                        <a:pt x="0" y="38"/>
                      </a:moveTo>
                      <a:lnTo>
                        <a:pt x="4" y="42"/>
                      </a:lnTo>
                      <a:lnTo>
                        <a:pt x="42" y="4"/>
                      </a:lnTo>
                      <a:lnTo>
                        <a:pt x="38" y="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4" name="Freeform 113"/>
                <p:cNvSpPr>
                  <a:spLocks noChangeArrowheads="1"/>
                </p:cNvSpPr>
                <p:nvPr/>
              </p:nvSpPr>
              <p:spPr bwMode="auto">
                <a:xfrm>
                  <a:off x="189679" y="162226"/>
                  <a:ext cx="69882" cy="69882"/>
                </a:xfrm>
                <a:custGeom>
                  <a:avLst/>
                  <a:gdLst>
                    <a:gd name="T0" fmla="*/ 69882 w 28"/>
                    <a:gd name="T1" fmla="*/ 49916 h 28"/>
                    <a:gd name="T2" fmla="*/ 19966 w 28"/>
                    <a:gd name="T3" fmla="*/ 0 h 28"/>
                    <a:gd name="T4" fmla="*/ 0 w 28"/>
                    <a:gd name="T5" fmla="*/ 49916 h 28"/>
                    <a:gd name="T6" fmla="*/ 22462 w 28"/>
                    <a:gd name="T7" fmla="*/ 69882 h 28"/>
                    <a:gd name="T8" fmla="*/ 69882 w 28"/>
                    <a:gd name="T9" fmla="*/ 49916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"/>
                    <a:gd name="T16" fmla="*/ 0 h 28"/>
                    <a:gd name="T17" fmla="*/ 28 w 28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" h="28">
                      <a:moveTo>
                        <a:pt x="28" y="20"/>
                      </a:moveTo>
                      <a:lnTo>
                        <a:pt x="8" y="0"/>
                      </a:lnTo>
                      <a:lnTo>
                        <a:pt x="0" y="20"/>
                      </a:lnTo>
                      <a:lnTo>
                        <a:pt x="9" y="28"/>
                      </a:lnTo>
                      <a:lnTo>
                        <a:pt x="28" y="20"/>
                      </a:lnTo>
                      <a:close/>
                    </a:path>
                  </a:pathLst>
                </a:cu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5" name="Freeform 114"/>
                <p:cNvSpPr>
                  <a:spLocks noChangeArrowheads="1"/>
                </p:cNvSpPr>
                <p:nvPr/>
              </p:nvSpPr>
              <p:spPr bwMode="auto">
                <a:xfrm>
                  <a:off x="172208" y="219628"/>
                  <a:ext cx="34941" cy="32446"/>
                </a:xfrm>
                <a:custGeom>
                  <a:avLst/>
                  <a:gdLst>
                    <a:gd name="T0" fmla="*/ 0 w 14"/>
                    <a:gd name="T1" fmla="*/ 32446 h 13"/>
                    <a:gd name="T2" fmla="*/ 34941 w 14"/>
                    <a:gd name="T3" fmla="*/ 14975 h 13"/>
                    <a:gd name="T4" fmla="*/ 14975 w 14"/>
                    <a:gd name="T5" fmla="*/ 0 h 13"/>
                    <a:gd name="T6" fmla="*/ 0 w 14"/>
                    <a:gd name="T7" fmla="*/ 32446 h 1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"/>
                    <a:gd name="T13" fmla="*/ 0 h 13"/>
                    <a:gd name="T14" fmla="*/ 14 w 14"/>
                    <a:gd name="T15" fmla="*/ 13 h 1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" h="13">
                      <a:moveTo>
                        <a:pt x="0" y="13"/>
                      </a:moveTo>
                      <a:lnTo>
                        <a:pt x="14" y="6"/>
                      </a:lnTo>
                      <a:lnTo>
                        <a:pt x="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6" name="Freeform 115"/>
                <p:cNvSpPr>
                  <a:spLocks noChangeArrowheads="1"/>
                </p:cNvSpPr>
                <p:nvPr/>
              </p:nvSpPr>
              <p:spPr bwMode="auto">
                <a:xfrm>
                  <a:off x="319460" y="34941"/>
                  <a:ext cx="69882" cy="69882"/>
                </a:xfrm>
                <a:custGeom>
                  <a:avLst/>
                  <a:gdLst>
                    <a:gd name="T0" fmla="*/ 17471 w 28"/>
                    <a:gd name="T1" fmla="*/ 0 h 28"/>
                    <a:gd name="T2" fmla="*/ 0 w 28"/>
                    <a:gd name="T3" fmla="*/ 19966 h 28"/>
                    <a:gd name="T4" fmla="*/ 49916 w 28"/>
                    <a:gd name="T5" fmla="*/ 69882 h 28"/>
                    <a:gd name="T6" fmla="*/ 69882 w 28"/>
                    <a:gd name="T7" fmla="*/ 49916 h 28"/>
                    <a:gd name="T8" fmla="*/ 17471 w 28"/>
                    <a:gd name="T9" fmla="*/ 0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"/>
                    <a:gd name="T16" fmla="*/ 0 h 28"/>
                    <a:gd name="T17" fmla="*/ 28 w 28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" h="28">
                      <a:moveTo>
                        <a:pt x="7" y="0"/>
                      </a:moveTo>
                      <a:lnTo>
                        <a:pt x="0" y="8"/>
                      </a:lnTo>
                      <a:lnTo>
                        <a:pt x="20" y="28"/>
                      </a:lnTo>
                      <a:lnTo>
                        <a:pt x="28" y="2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7" name="Freeform 11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79527" cy="339426"/>
                </a:xfrm>
                <a:custGeom>
                  <a:avLst/>
                  <a:gdLst>
                    <a:gd name="T0" fmla="*/ 259561 w 112"/>
                    <a:gd name="T1" fmla="*/ 252074 h 136"/>
                    <a:gd name="T2" fmla="*/ 207149 w 112"/>
                    <a:gd name="T3" fmla="*/ 252074 h 136"/>
                    <a:gd name="T4" fmla="*/ 207149 w 112"/>
                    <a:gd name="T5" fmla="*/ 321956 h 136"/>
                    <a:gd name="T6" fmla="*/ 17470 w 112"/>
                    <a:gd name="T7" fmla="*/ 321956 h 136"/>
                    <a:gd name="T8" fmla="*/ 17470 w 112"/>
                    <a:gd name="T9" fmla="*/ 79865 h 136"/>
                    <a:gd name="T10" fmla="*/ 259561 w 112"/>
                    <a:gd name="T11" fmla="*/ 79865 h 136"/>
                    <a:gd name="T12" fmla="*/ 259561 w 112"/>
                    <a:gd name="T13" fmla="*/ 99831 h 136"/>
                    <a:gd name="T14" fmla="*/ 279527 w 112"/>
                    <a:gd name="T15" fmla="*/ 79865 h 136"/>
                    <a:gd name="T16" fmla="*/ 279527 w 112"/>
                    <a:gd name="T17" fmla="*/ 14975 h 136"/>
                    <a:gd name="T18" fmla="*/ 242090 w 112"/>
                    <a:gd name="T19" fmla="*/ 14975 h 136"/>
                    <a:gd name="T20" fmla="*/ 242090 w 112"/>
                    <a:gd name="T21" fmla="*/ 49916 h 136"/>
                    <a:gd name="T22" fmla="*/ 237099 w 112"/>
                    <a:gd name="T23" fmla="*/ 49916 h 136"/>
                    <a:gd name="T24" fmla="*/ 237099 w 112"/>
                    <a:gd name="T25" fmla="*/ 0 h 136"/>
                    <a:gd name="T26" fmla="*/ 222124 w 112"/>
                    <a:gd name="T27" fmla="*/ 0 h 136"/>
                    <a:gd name="T28" fmla="*/ 222124 w 112"/>
                    <a:gd name="T29" fmla="*/ 49916 h 136"/>
                    <a:gd name="T30" fmla="*/ 217133 w 112"/>
                    <a:gd name="T31" fmla="*/ 49916 h 136"/>
                    <a:gd name="T32" fmla="*/ 217133 w 112"/>
                    <a:gd name="T33" fmla="*/ 14975 h 136"/>
                    <a:gd name="T34" fmla="*/ 197166 w 112"/>
                    <a:gd name="T35" fmla="*/ 14975 h 136"/>
                    <a:gd name="T36" fmla="*/ 197166 w 112"/>
                    <a:gd name="T37" fmla="*/ 49916 h 136"/>
                    <a:gd name="T38" fmla="*/ 189679 w 112"/>
                    <a:gd name="T39" fmla="*/ 49916 h 136"/>
                    <a:gd name="T40" fmla="*/ 189679 w 112"/>
                    <a:gd name="T41" fmla="*/ 0 h 136"/>
                    <a:gd name="T42" fmla="*/ 179696 w 112"/>
                    <a:gd name="T43" fmla="*/ 0 h 136"/>
                    <a:gd name="T44" fmla="*/ 179696 w 112"/>
                    <a:gd name="T45" fmla="*/ 49916 h 136"/>
                    <a:gd name="T46" fmla="*/ 169713 w 112"/>
                    <a:gd name="T47" fmla="*/ 49916 h 136"/>
                    <a:gd name="T48" fmla="*/ 169713 w 112"/>
                    <a:gd name="T49" fmla="*/ 14975 h 136"/>
                    <a:gd name="T50" fmla="*/ 149747 w 112"/>
                    <a:gd name="T51" fmla="*/ 14975 h 136"/>
                    <a:gd name="T52" fmla="*/ 149747 w 112"/>
                    <a:gd name="T53" fmla="*/ 49916 h 136"/>
                    <a:gd name="T54" fmla="*/ 142259 w 112"/>
                    <a:gd name="T55" fmla="*/ 49916 h 136"/>
                    <a:gd name="T56" fmla="*/ 142259 w 112"/>
                    <a:gd name="T57" fmla="*/ 0 h 136"/>
                    <a:gd name="T58" fmla="*/ 132276 w 112"/>
                    <a:gd name="T59" fmla="*/ 0 h 136"/>
                    <a:gd name="T60" fmla="*/ 132276 w 112"/>
                    <a:gd name="T61" fmla="*/ 49916 h 136"/>
                    <a:gd name="T62" fmla="*/ 127285 w 112"/>
                    <a:gd name="T63" fmla="*/ 49916 h 136"/>
                    <a:gd name="T64" fmla="*/ 127285 w 112"/>
                    <a:gd name="T65" fmla="*/ 14975 h 136"/>
                    <a:gd name="T66" fmla="*/ 107318 w 112"/>
                    <a:gd name="T67" fmla="*/ 14975 h 136"/>
                    <a:gd name="T68" fmla="*/ 107318 w 112"/>
                    <a:gd name="T69" fmla="*/ 49916 h 136"/>
                    <a:gd name="T70" fmla="*/ 99831 w 112"/>
                    <a:gd name="T71" fmla="*/ 49916 h 136"/>
                    <a:gd name="T72" fmla="*/ 99831 w 112"/>
                    <a:gd name="T73" fmla="*/ 0 h 136"/>
                    <a:gd name="T74" fmla="*/ 87352 w 112"/>
                    <a:gd name="T75" fmla="*/ 0 h 136"/>
                    <a:gd name="T76" fmla="*/ 87352 w 112"/>
                    <a:gd name="T77" fmla="*/ 49916 h 136"/>
                    <a:gd name="T78" fmla="*/ 79865 w 112"/>
                    <a:gd name="T79" fmla="*/ 49916 h 136"/>
                    <a:gd name="T80" fmla="*/ 79865 w 112"/>
                    <a:gd name="T81" fmla="*/ 14975 h 136"/>
                    <a:gd name="T82" fmla="*/ 62394 w 112"/>
                    <a:gd name="T83" fmla="*/ 14975 h 136"/>
                    <a:gd name="T84" fmla="*/ 62394 w 112"/>
                    <a:gd name="T85" fmla="*/ 49916 h 136"/>
                    <a:gd name="T86" fmla="*/ 57403 w 112"/>
                    <a:gd name="T87" fmla="*/ 49916 h 136"/>
                    <a:gd name="T88" fmla="*/ 57403 w 112"/>
                    <a:gd name="T89" fmla="*/ 0 h 136"/>
                    <a:gd name="T90" fmla="*/ 42428 w 112"/>
                    <a:gd name="T91" fmla="*/ 0 h 136"/>
                    <a:gd name="T92" fmla="*/ 42428 w 112"/>
                    <a:gd name="T93" fmla="*/ 49916 h 136"/>
                    <a:gd name="T94" fmla="*/ 37437 w 112"/>
                    <a:gd name="T95" fmla="*/ 49916 h 136"/>
                    <a:gd name="T96" fmla="*/ 37437 w 112"/>
                    <a:gd name="T97" fmla="*/ 14975 h 136"/>
                    <a:gd name="T98" fmla="*/ 0 w 112"/>
                    <a:gd name="T99" fmla="*/ 14975 h 136"/>
                    <a:gd name="T100" fmla="*/ 0 w 112"/>
                    <a:gd name="T101" fmla="*/ 59899 h 136"/>
                    <a:gd name="T102" fmla="*/ 0 w 112"/>
                    <a:gd name="T103" fmla="*/ 69882 h 136"/>
                    <a:gd name="T104" fmla="*/ 0 w 112"/>
                    <a:gd name="T105" fmla="*/ 339426 h 136"/>
                    <a:gd name="T106" fmla="*/ 222124 w 112"/>
                    <a:gd name="T107" fmla="*/ 339426 h 136"/>
                    <a:gd name="T108" fmla="*/ 279527 w 112"/>
                    <a:gd name="T109" fmla="*/ 274536 h 136"/>
                    <a:gd name="T110" fmla="*/ 279527 w 112"/>
                    <a:gd name="T111" fmla="*/ 209645 h 136"/>
                    <a:gd name="T112" fmla="*/ 259561 w 112"/>
                    <a:gd name="T113" fmla="*/ 229612 h 136"/>
                    <a:gd name="T114" fmla="*/ 259561 w 112"/>
                    <a:gd name="T115" fmla="*/ 252074 h 1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12"/>
                    <a:gd name="T175" fmla="*/ 0 h 136"/>
                    <a:gd name="T176" fmla="*/ 112 w 112"/>
                    <a:gd name="T177" fmla="*/ 136 h 1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12" h="136">
                      <a:moveTo>
                        <a:pt x="104" y="101"/>
                      </a:moveTo>
                      <a:lnTo>
                        <a:pt x="83" y="101"/>
                      </a:lnTo>
                      <a:lnTo>
                        <a:pt x="83" y="129"/>
                      </a:lnTo>
                      <a:lnTo>
                        <a:pt x="7" y="129"/>
                      </a:lnTo>
                      <a:lnTo>
                        <a:pt x="7" y="32"/>
                      </a:lnTo>
                      <a:lnTo>
                        <a:pt x="104" y="32"/>
                      </a:lnTo>
                      <a:lnTo>
                        <a:pt x="104" y="40"/>
                      </a:lnTo>
                      <a:lnTo>
                        <a:pt x="112" y="32"/>
                      </a:lnTo>
                      <a:lnTo>
                        <a:pt x="112" y="6"/>
                      </a:lnTo>
                      <a:lnTo>
                        <a:pt x="97" y="6"/>
                      </a:lnTo>
                      <a:lnTo>
                        <a:pt x="97" y="20"/>
                      </a:lnTo>
                      <a:lnTo>
                        <a:pt x="95" y="20"/>
                      </a:lnTo>
                      <a:lnTo>
                        <a:pt x="95" y="0"/>
                      </a:lnTo>
                      <a:lnTo>
                        <a:pt x="89" y="0"/>
                      </a:lnTo>
                      <a:lnTo>
                        <a:pt x="89" y="20"/>
                      </a:lnTo>
                      <a:lnTo>
                        <a:pt x="87" y="20"/>
                      </a:lnTo>
                      <a:lnTo>
                        <a:pt x="87" y="6"/>
                      </a:lnTo>
                      <a:lnTo>
                        <a:pt x="79" y="6"/>
                      </a:lnTo>
                      <a:lnTo>
                        <a:pt x="79" y="20"/>
                      </a:lnTo>
                      <a:lnTo>
                        <a:pt x="76" y="20"/>
                      </a:lnTo>
                      <a:lnTo>
                        <a:pt x="76" y="0"/>
                      </a:lnTo>
                      <a:lnTo>
                        <a:pt x="72" y="0"/>
                      </a:lnTo>
                      <a:lnTo>
                        <a:pt x="72" y="20"/>
                      </a:lnTo>
                      <a:lnTo>
                        <a:pt x="68" y="20"/>
                      </a:lnTo>
                      <a:lnTo>
                        <a:pt x="68" y="6"/>
                      </a:lnTo>
                      <a:lnTo>
                        <a:pt x="60" y="6"/>
                      </a:lnTo>
                      <a:lnTo>
                        <a:pt x="60" y="20"/>
                      </a:lnTo>
                      <a:lnTo>
                        <a:pt x="57" y="20"/>
                      </a:lnTo>
                      <a:lnTo>
                        <a:pt x="57" y="0"/>
                      </a:lnTo>
                      <a:lnTo>
                        <a:pt x="53" y="0"/>
                      </a:lnTo>
                      <a:lnTo>
                        <a:pt x="53" y="20"/>
                      </a:lnTo>
                      <a:lnTo>
                        <a:pt x="51" y="20"/>
                      </a:lnTo>
                      <a:lnTo>
                        <a:pt x="51" y="6"/>
                      </a:lnTo>
                      <a:lnTo>
                        <a:pt x="43" y="6"/>
                      </a:lnTo>
                      <a:lnTo>
                        <a:pt x="43" y="20"/>
                      </a:lnTo>
                      <a:lnTo>
                        <a:pt x="40" y="20"/>
                      </a:lnTo>
                      <a:lnTo>
                        <a:pt x="40" y="0"/>
                      </a:lnTo>
                      <a:lnTo>
                        <a:pt x="35" y="0"/>
                      </a:lnTo>
                      <a:lnTo>
                        <a:pt x="35" y="20"/>
                      </a:lnTo>
                      <a:lnTo>
                        <a:pt x="32" y="20"/>
                      </a:lnTo>
                      <a:lnTo>
                        <a:pt x="32" y="6"/>
                      </a:lnTo>
                      <a:lnTo>
                        <a:pt x="25" y="6"/>
                      </a:lnTo>
                      <a:lnTo>
                        <a:pt x="25" y="20"/>
                      </a:lnTo>
                      <a:lnTo>
                        <a:pt x="23" y="20"/>
                      </a:lnTo>
                      <a:lnTo>
                        <a:pt x="23" y="0"/>
                      </a:lnTo>
                      <a:lnTo>
                        <a:pt x="17" y="0"/>
                      </a:lnTo>
                      <a:lnTo>
                        <a:pt x="17" y="20"/>
                      </a:lnTo>
                      <a:lnTo>
                        <a:pt x="15" y="20"/>
                      </a:lnTo>
                      <a:lnTo>
                        <a:pt x="15" y="6"/>
                      </a:lnTo>
                      <a:lnTo>
                        <a:pt x="0" y="6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136"/>
                      </a:lnTo>
                      <a:lnTo>
                        <a:pt x="89" y="136"/>
                      </a:lnTo>
                      <a:lnTo>
                        <a:pt x="112" y="110"/>
                      </a:lnTo>
                      <a:lnTo>
                        <a:pt x="112" y="84"/>
                      </a:lnTo>
                      <a:lnTo>
                        <a:pt x="104" y="92"/>
                      </a:lnTo>
                      <a:lnTo>
                        <a:pt x="104" y="101"/>
                      </a:lnTo>
                      <a:close/>
                    </a:path>
                  </a:pathLst>
                </a:cu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8" name="Rectangle 117"/>
                <p:cNvSpPr>
                  <a:spLocks noChangeArrowheads="1"/>
                </p:cNvSpPr>
                <p:nvPr/>
              </p:nvSpPr>
              <p:spPr bwMode="auto">
                <a:xfrm>
                  <a:off x="49916" y="114806"/>
                  <a:ext cx="109814" cy="17471"/>
                </a:xfrm>
                <a:prstGeom prst="rect">
                  <a:avLst/>
                </a:pr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09" name="Rectangle 118"/>
                <p:cNvSpPr>
                  <a:spLocks noChangeArrowheads="1"/>
                </p:cNvSpPr>
                <p:nvPr/>
              </p:nvSpPr>
              <p:spPr bwMode="auto">
                <a:xfrm>
                  <a:off x="49916" y="154738"/>
                  <a:ext cx="109814" cy="17471"/>
                </a:xfrm>
                <a:prstGeom prst="rect">
                  <a:avLst/>
                </a:pr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10" name="Rectangle 119"/>
                <p:cNvSpPr>
                  <a:spLocks noChangeArrowheads="1"/>
                </p:cNvSpPr>
                <p:nvPr/>
              </p:nvSpPr>
              <p:spPr bwMode="auto">
                <a:xfrm>
                  <a:off x="49916" y="199662"/>
                  <a:ext cx="109814" cy="14975"/>
                </a:xfrm>
                <a:prstGeom prst="rect">
                  <a:avLst/>
                </a:pr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11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9916" y="242091"/>
                  <a:ext cx="109814" cy="17471"/>
                </a:xfrm>
                <a:prstGeom prst="rect">
                  <a:avLst/>
                </a:prstGeom>
                <a:solidFill>
                  <a:srgbClr val="007FDE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zh-CN" altLang="en-US" sz="1425">
                    <a:solidFill>
                      <a:srgbClr val="F2F2F2"/>
                    </a:solidFill>
                    <a:latin typeface="Calibri" pitchFamily="34" charset="0"/>
                    <a:sym typeface="Calibri" pitchFamily="34" charset="0"/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2643174" y="3077972"/>
            <a:ext cx="1048400" cy="565342"/>
            <a:chOff x="7940683" y="4016572"/>
            <a:chExt cx="357260" cy="271842"/>
          </a:xfrm>
          <a:solidFill>
            <a:srgbClr val="007FDE"/>
          </a:solidFill>
        </p:grpSpPr>
        <p:sp>
          <p:nvSpPr>
            <p:cNvPr id="131" name="矩形 130"/>
            <p:cNvSpPr/>
            <p:nvPr/>
          </p:nvSpPr>
          <p:spPr>
            <a:xfrm>
              <a:off x="7940683" y="4090744"/>
              <a:ext cx="14278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7940683" y="4166054"/>
              <a:ext cx="3572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7940683" y="4241363"/>
              <a:ext cx="213244" cy="47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7940683" y="4016572"/>
              <a:ext cx="3572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2878896"/>
            <a:ext cx="586787" cy="923324"/>
          </a:xfrm>
          <a:prstGeom prst="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49" name="矩形 148"/>
          <p:cNvSpPr/>
          <p:nvPr/>
        </p:nvSpPr>
        <p:spPr>
          <a:xfrm>
            <a:off x="7500959" y="2643183"/>
            <a:ext cx="1657332" cy="1214445"/>
          </a:xfrm>
          <a:prstGeom prst="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6" name="组合 5"/>
          <p:cNvGrpSpPr/>
          <p:nvPr/>
        </p:nvGrpSpPr>
        <p:grpSpPr>
          <a:xfrm>
            <a:off x="3714744" y="1556792"/>
            <a:ext cx="59408" cy="3384376"/>
            <a:chOff x="6442733" y="1412776"/>
            <a:chExt cx="79200" cy="3606837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6482333" y="1412776"/>
              <a:ext cx="0" cy="3606837"/>
            </a:xfrm>
            <a:prstGeom prst="line">
              <a:avLst/>
            </a:prstGeom>
            <a:ln w="12700">
              <a:solidFill>
                <a:srgbClr val="007F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3" name="组合 262"/>
            <p:cNvGrpSpPr/>
            <p:nvPr/>
          </p:nvGrpSpPr>
          <p:grpSpPr>
            <a:xfrm flipH="1">
              <a:off x="6442733" y="1643000"/>
              <a:ext cx="79200" cy="3146389"/>
              <a:chOff x="6442733" y="1744598"/>
              <a:chExt cx="79200" cy="3146389"/>
            </a:xfrm>
          </p:grpSpPr>
          <p:sp>
            <p:nvSpPr>
              <p:cNvPr id="262" name="椭圆 261"/>
              <p:cNvSpPr/>
              <p:nvPr/>
            </p:nvSpPr>
            <p:spPr>
              <a:xfrm flipV="1">
                <a:off x="6442733" y="1744598"/>
                <a:ext cx="79200" cy="79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F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rgbClr val="007FDE"/>
                  </a:solidFill>
                </a:endParaRPr>
              </a:p>
            </p:txBody>
          </p:sp>
          <p:sp>
            <p:nvSpPr>
              <p:cNvPr id="265" name="椭圆 264"/>
              <p:cNvSpPr/>
              <p:nvPr/>
            </p:nvSpPr>
            <p:spPr>
              <a:xfrm flipV="1">
                <a:off x="6442733" y="2972457"/>
                <a:ext cx="79200" cy="79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F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rgbClr val="007FDE"/>
                  </a:solidFill>
                </a:endParaRPr>
              </a:p>
            </p:txBody>
          </p:sp>
          <p:sp>
            <p:nvSpPr>
              <p:cNvPr id="266" name="椭圆 265"/>
              <p:cNvSpPr/>
              <p:nvPr/>
            </p:nvSpPr>
            <p:spPr>
              <a:xfrm flipV="1">
                <a:off x="6442733" y="3586387"/>
                <a:ext cx="79200" cy="79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F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rgbClr val="007FDE"/>
                  </a:solidFill>
                </a:endParaRPr>
              </a:p>
            </p:txBody>
          </p:sp>
          <p:sp>
            <p:nvSpPr>
              <p:cNvPr id="268" name="椭圆 267"/>
              <p:cNvSpPr/>
              <p:nvPr/>
            </p:nvSpPr>
            <p:spPr>
              <a:xfrm flipV="1">
                <a:off x="6442733" y="4811787"/>
                <a:ext cx="79200" cy="79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F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srgbClr val="007FDE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067944" y="1561924"/>
            <a:ext cx="465000" cy="439163"/>
            <a:chOff x="7058102" y="1338880"/>
            <a:chExt cx="619920" cy="585474"/>
          </a:xfrm>
        </p:grpSpPr>
        <p:sp>
          <p:nvSpPr>
            <p:cNvPr id="27" name="椭圆 26"/>
            <p:cNvSpPr/>
            <p:nvPr/>
          </p:nvSpPr>
          <p:spPr>
            <a:xfrm>
              <a:off x="7058102" y="1338880"/>
              <a:ext cx="585474" cy="585474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07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086378" y="1341558"/>
              <a:ext cx="591644" cy="533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-113" dirty="0">
                  <a:solidFill>
                    <a:srgbClr val="007FDE"/>
                  </a:solidFill>
                  <a:latin typeface="Times New Roman" pitchFamily="18" charset="0"/>
                  <a:ea typeface="DFGothic-EB" pitchFamily="1" charset="-128"/>
                  <a:cs typeface="Times New Roman" pitchFamily="18" charset="0"/>
                </a:rPr>
                <a:t>01</a:t>
              </a:r>
              <a:endParaRPr lang="zh-CN" altLang="en-US" sz="2000" b="1" spc="-113" dirty="0">
                <a:solidFill>
                  <a:srgbClr val="007FDE"/>
                </a:solidFill>
                <a:latin typeface="Times New Roman" pitchFamily="18" charset="0"/>
                <a:ea typeface="DFGothic-EB" pitchFamily="1" charset="-128"/>
                <a:cs typeface="Times New Roman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52826" y="1556792"/>
            <a:ext cx="1980029" cy="516173"/>
            <a:chOff x="7775643" y="1332041"/>
            <a:chExt cx="3126644" cy="688141"/>
          </a:xfrm>
        </p:grpSpPr>
        <p:sp>
          <p:nvSpPr>
            <p:cNvPr id="112" name="TextBox 111"/>
            <p:cNvSpPr txBox="1"/>
            <p:nvPr/>
          </p:nvSpPr>
          <p:spPr>
            <a:xfrm>
              <a:off x="7775643" y="1332041"/>
              <a:ext cx="3126644" cy="533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Times New Roman" pitchFamily="18" charset="0"/>
                  <a:ea typeface="微软雅黑" panose="020B0503020204020204" pitchFamily="34" charset="-122"/>
                  <a:cs typeface="Times New Roman" pitchFamily="18" charset="0"/>
                </a:rPr>
                <a:t>研究背景与架构</a:t>
              </a:r>
              <a:endParaRPr lang="zh-CN" altLang="en-US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7791079" y="1681670"/>
              <a:ext cx="2480589" cy="338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93187" y="2736475"/>
            <a:ext cx="1980029" cy="518262"/>
            <a:chOff x="7839917" y="2160010"/>
            <a:chExt cx="2639695" cy="690927"/>
          </a:xfrm>
        </p:grpSpPr>
        <p:sp>
          <p:nvSpPr>
            <p:cNvPr id="113" name="TextBox 112"/>
            <p:cNvSpPr txBox="1"/>
            <p:nvPr/>
          </p:nvSpPr>
          <p:spPr>
            <a:xfrm>
              <a:off x="7839917" y="2160010"/>
              <a:ext cx="2639695" cy="533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异质大数据融合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855988" y="2512426"/>
              <a:ext cx="2249166" cy="338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06176" y="2744219"/>
            <a:ext cx="1712666" cy="487409"/>
            <a:chOff x="7775646" y="2976985"/>
            <a:chExt cx="2283257" cy="649795"/>
          </a:xfrm>
        </p:grpSpPr>
        <p:sp>
          <p:nvSpPr>
            <p:cNvPr id="114" name="TextBox 113"/>
            <p:cNvSpPr txBox="1"/>
            <p:nvPr/>
          </p:nvSpPr>
          <p:spPr>
            <a:xfrm>
              <a:off x="7775646" y="2976985"/>
              <a:ext cx="246276" cy="533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7798762" y="3288269"/>
              <a:ext cx="2260141" cy="338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61914" y="2152381"/>
            <a:ext cx="2236510" cy="613024"/>
            <a:chOff x="7816294" y="1081349"/>
            <a:chExt cx="2981629" cy="5060927"/>
          </a:xfrm>
        </p:grpSpPr>
        <p:sp>
          <p:nvSpPr>
            <p:cNvPr id="115" name="TextBox 114"/>
            <p:cNvSpPr txBox="1"/>
            <p:nvPr/>
          </p:nvSpPr>
          <p:spPr>
            <a:xfrm>
              <a:off x="7816294" y="1081349"/>
              <a:ext cx="2981629" cy="3303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Times New Roman" pitchFamily="18" charset="0"/>
                  <a:ea typeface="微软雅黑" panose="020B0503020204020204" pitchFamily="34" charset="-122"/>
                  <a:cs typeface="Times New Roman" pitchFamily="18" charset="0"/>
                </a:rPr>
                <a:t>线上线下数据采集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7836929" y="4046028"/>
              <a:ext cx="1770137" cy="209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67944" y="2132856"/>
            <a:ext cx="444445" cy="439163"/>
            <a:chOff x="7058102" y="2173987"/>
            <a:chExt cx="592516" cy="585474"/>
          </a:xfrm>
        </p:grpSpPr>
        <p:sp>
          <p:nvSpPr>
            <p:cNvPr id="274" name="椭圆 273"/>
            <p:cNvSpPr/>
            <p:nvPr/>
          </p:nvSpPr>
          <p:spPr>
            <a:xfrm>
              <a:off x="7058102" y="2173987"/>
              <a:ext cx="585474" cy="585474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7058976" y="2179514"/>
              <a:ext cx="591642" cy="53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-113" dirty="0">
                  <a:solidFill>
                    <a:srgbClr val="00CC66"/>
                  </a:solidFill>
                  <a:latin typeface="Times New Roman" pitchFamily="18" charset="0"/>
                  <a:ea typeface="DFGothic-EB" pitchFamily="1" charset="-128"/>
                  <a:cs typeface="Times New Roman" pitchFamily="18" charset="0"/>
                </a:rPr>
                <a:t>02</a:t>
              </a:r>
              <a:endParaRPr lang="zh-CN" altLang="en-US" sz="2000" b="1" spc="-113" dirty="0">
                <a:solidFill>
                  <a:srgbClr val="00CC66"/>
                </a:solidFill>
                <a:latin typeface="Times New Roman" pitchFamily="18" charset="0"/>
                <a:ea typeface="DFGothic-EB" pitchFamily="1" charset="-128"/>
                <a:cs typeface="Times New Roman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67945" y="2708920"/>
            <a:ext cx="451641" cy="439317"/>
            <a:chOff x="7058102" y="2954808"/>
            <a:chExt cx="602110" cy="585681"/>
          </a:xfrm>
        </p:grpSpPr>
        <p:sp>
          <p:nvSpPr>
            <p:cNvPr id="276" name="椭圆 275"/>
            <p:cNvSpPr/>
            <p:nvPr/>
          </p:nvSpPr>
          <p:spPr>
            <a:xfrm>
              <a:off x="7058102" y="2955015"/>
              <a:ext cx="585474" cy="585474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07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7068569" y="2954808"/>
              <a:ext cx="591643" cy="53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-113" dirty="0">
                  <a:solidFill>
                    <a:srgbClr val="007FDE"/>
                  </a:solidFill>
                  <a:latin typeface="Times New Roman" pitchFamily="18" charset="0"/>
                  <a:ea typeface="DFGothic-EB" pitchFamily="1" charset="-128"/>
                  <a:cs typeface="Times New Roman" pitchFamily="18" charset="0"/>
                </a:rPr>
                <a:t>03</a:t>
              </a:r>
              <a:endParaRPr lang="zh-CN" altLang="en-US" sz="2000" b="1" spc="-113" dirty="0">
                <a:solidFill>
                  <a:srgbClr val="007FDE"/>
                </a:solidFill>
                <a:latin typeface="Times New Roman" pitchFamily="18" charset="0"/>
                <a:ea typeface="DFGothic-EB" pitchFamily="1" charset="-128"/>
                <a:cs typeface="Times New Roman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75261" y="3284984"/>
            <a:ext cx="444009" cy="439489"/>
            <a:chOff x="7058102" y="3749685"/>
            <a:chExt cx="591935" cy="585909"/>
          </a:xfrm>
        </p:grpSpPr>
        <p:sp>
          <p:nvSpPr>
            <p:cNvPr id="278" name="椭圆 277"/>
            <p:cNvSpPr/>
            <p:nvPr/>
          </p:nvSpPr>
          <p:spPr>
            <a:xfrm>
              <a:off x="7058102" y="3750120"/>
              <a:ext cx="585474" cy="585474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7058394" y="3749685"/>
              <a:ext cx="591643" cy="53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-113" dirty="0">
                  <a:solidFill>
                    <a:srgbClr val="00CC66"/>
                  </a:solidFill>
                  <a:latin typeface="Times New Roman" pitchFamily="18" charset="0"/>
                  <a:ea typeface="DFGothic-EB" pitchFamily="1" charset="-128"/>
                  <a:cs typeface="Times New Roman" pitchFamily="18" charset="0"/>
                </a:rPr>
                <a:t>04</a:t>
              </a:r>
              <a:endParaRPr lang="zh-CN" altLang="en-US" sz="2000" b="1" spc="-113" dirty="0">
                <a:solidFill>
                  <a:srgbClr val="00CC66"/>
                </a:solidFill>
                <a:latin typeface="Times New Roman" pitchFamily="18" charset="0"/>
                <a:ea typeface="DFGothic-EB" pitchFamily="1" charset="-128"/>
                <a:cs typeface="Times New Roman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460" y="6400557"/>
            <a:ext cx="9140541" cy="465577"/>
            <a:chOff x="4612" y="6237312"/>
            <a:chExt cx="12715330" cy="620689"/>
          </a:xfrm>
          <a:gradFill>
            <a:gsLst>
              <a:gs pos="0">
                <a:srgbClr val="007FDE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7FDE"/>
              </a:gs>
            </a:gsLst>
            <a:lin ang="12600000" scaled="0"/>
          </a:gra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612" y="6237312"/>
              <a:ext cx="9878319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  <p:pic>
        <p:nvPicPr>
          <p:cNvPr id="68" name="Picture 5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401616"/>
            <a:ext cx="384178" cy="384178"/>
          </a:xfrm>
          <a:prstGeom prst="rect">
            <a:avLst/>
          </a:prstGeom>
          <a:noFill/>
        </p:spPr>
      </p:pic>
      <p:pic>
        <p:nvPicPr>
          <p:cNvPr id="69" name="Picture 6" descr="NEC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428604"/>
            <a:ext cx="512238" cy="345572"/>
          </a:xfrm>
          <a:prstGeom prst="rect">
            <a:avLst/>
          </a:prstGeom>
          <a:noFill/>
        </p:spPr>
      </p:pic>
      <p:sp>
        <p:nvSpPr>
          <p:cNvPr id="70" name="Line 7"/>
          <p:cNvSpPr>
            <a:spLocks noChangeShapeType="1"/>
          </p:cNvSpPr>
          <p:nvPr/>
        </p:nvSpPr>
        <p:spPr bwMode="auto">
          <a:xfrm>
            <a:off x="8286776" y="400029"/>
            <a:ext cx="0" cy="384178"/>
          </a:xfrm>
          <a:prstGeom prst="line">
            <a:avLst/>
          </a:prstGeom>
          <a:noFill/>
          <a:ln w="19050">
            <a:solidFill>
              <a:srgbClr val="007F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71" name="Picture 8" descr="校标副本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00029"/>
            <a:ext cx="383237" cy="384178"/>
          </a:xfrm>
          <a:prstGeom prst="rect">
            <a:avLst/>
          </a:prstGeom>
          <a:noFill/>
        </p:spPr>
      </p:pic>
      <p:sp>
        <p:nvSpPr>
          <p:cNvPr id="72" name="Line 9"/>
          <p:cNvSpPr>
            <a:spLocks noChangeShapeType="1"/>
          </p:cNvSpPr>
          <p:nvPr/>
        </p:nvSpPr>
        <p:spPr bwMode="auto">
          <a:xfrm>
            <a:off x="7643834" y="400029"/>
            <a:ext cx="0" cy="384178"/>
          </a:xfrm>
          <a:prstGeom prst="line">
            <a:avLst/>
          </a:prstGeom>
          <a:noFill/>
          <a:ln w="19050">
            <a:solidFill>
              <a:srgbClr val="007F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4693188" y="3290298"/>
            <a:ext cx="1980029" cy="498968"/>
            <a:chOff x="7731186" y="3719336"/>
            <a:chExt cx="2639697" cy="665200"/>
          </a:xfrm>
        </p:grpSpPr>
        <p:sp>
          <p:nvSpPr>
            <p:cNvPr id="74" name="TextBox 73"/>
            <p:cNvSpPr txBox="1"/>
            <p:nvPr/>
          </p:nvSpPr>
          <p:spPr>
            <a:xfrm>
              <a:off x="7731186" y="3719336"/>
              <a:ext cx="2639697" cy="533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Times New Roman" pitchFamily="18" charset="0"/>
                  <a:ea typeface="微软雅黑" panose="020B0503020204020204" pitchFamily="34" charset="-122"/>
                  <a:cs typeface="Times New Roman" pitchFamily="18" charset="0"/>
                </a:rPr>
                <a:t>轨迹大数据分析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6929" y="4046026"/>
              <a:ext cx="1770137" cy="33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606175" y="3896121"/>
            <a:ext cx="1712666" cy="487409"/>
            <a:chOff x="7775646" y="2976985"/>
            <a:chExt cx="2283257" cy="649795"/>
          </a:xfrm>
        </p:grpSpPr>
        <p:sp>
          <p:nvSpPr>
            <p:cNvPr id="78" name="TextBox 77"/>
            <p:cNvSpPr txBox="1"/>
            <p:nvPr/>
          </p:nvSpPr>
          <p:spPr>
            <a:xfrm>
              <a:off x="7775646" y="2976985"/>
              <a:ext cx="246276" cy="533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98762" y="3288269"/>
              <a:ext cx="2260141" cy="338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067944" y="3860822"/>
            <a:ext cx="451641" cy="439317"/>
            <a:chOff x="7058102" y="2954808"/>
            <a:chExt cx="602110" cy="585681"/>
          </a:xfrm>
        </p:grpSpPr>
        <p:sp>
          <p:nvSpPr>
            <p:cNvPr id="81" name="椭圆 80"/>
            <p:cNvSpPr/>
            <p:nvPr/>
          </p:nvSpPr>
          <p:spPr>
            <a:xfrm>
              <a:off x="7058102" y="2955015"/>
              <a:ext cx="585474" cy="585474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07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68569" y="2954808"/>
              <a:ext cx="591643" cy="53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-113" dirty="0" smtClean="0">
                  <a:solidFill>
                    <a:srgbClr val="007FDE"/>
                  </a:solidFill>
                  <a:latin typeface="Times New Roman" pitchFamily="18" charset="0"/>
                  <a:ea typeface="DFGothic-EB" pitchFamily="1" charset="-128"/>
                  <a:cs typeface="Times New Roman" pitchFamily="18" charset="0"/>
                </a:rPr>
                <a:t>05</a:t>
              </a:r>
              <a:endParaRPr lang="zh-CN" altLang="en-US" sz="2000" b="1" spc="-113" dirty="0">
                <a:solidFill>
                  <a:srgbClr val="007FDE"/>
                </a:solidFill>
                <a:latin typeface="Times New Roman" pitchFamily="18" charset="0"/>
                <a:ea typeface="DFGothic-EB" pitchFamily="1" charset="-128"/>
                <a:cs typeface="Times New Roman" pitchFamily="18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075260" y="4436886"/>
            <a:ext cx="444009" cy="439489"/>
            <a:chOff x="7058102" y="3749685"/>
            <a:chExt cx="591935" cy="585909"/>
          </a:xfrm>
        </p:grpSpPr>
        <p:sp>
          <p:nvSpPr>
            <p:cNvPr id="84" name="椭圆 83"/>
            <p:cNvSpPr/>
            <p:nvPr/>
          </p:nvSpPr>
          <p:spPr>
            <a:xfrm>
              <a:off x="7058102" y="3750120"/>
              <a:ext cx="585474" cy="585474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058394" y="3749685"/>
              <a:ext cx="591643" cy="53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spc="-113" dirty="0" smtClean="0">
                  <a:solidFill>
                    <a:srgbClr val="00CC66"/>
                  </a:solidFill>
                  <a:latin typeface="Times New Roman" pitchFamily="18" charset="0"/>
                  <a:ea typeface="DFGothic-EB" pitchFamily="1" charset="-128"/>
                  <a:cs typeface="Times New Roman" pitchFamily="18" charset="0"/>
                </a:rPr>
                <a:t>06</a:t>
              </a:r>
              <a:endParaRPr lang="zh-CN" altLang="en-US" sz="2000" b="1" spc="-113" dirty="0">
                <a:solidFill>
                  <a:srgbClr val="00CC66"/>
                </a:solidFill>
                <a:latin typeface="Times New Roman" pitchFamily="18" charset="0"/>
                <a:ea typeface="DFGothic-EB" pitchFamily="1" charset="-128"/>
                <a:cs typeface="Times New Roman" pitchFamily="18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693187" y="4442200"/>
            <a:ext cx="1407092" cy="498968"/>
            <a:chOff x="7731186" y="3719336"/>
            <a:chExt cx="1875880" cy="665200"/>
          </a:xfrm>
        </p:grpSpPr>
        <p:sp>
          <p:nvSpPr>
            <p:cNvPr id="87" name="TextBox 86"/>
            <p:cNvSpPr txBox="1"/>
            <p:nvPr/>
          </p:nvSpPr>
          <p:spPr>
            <a:xfrm>
              <a:off x="7731186" y="3719336"/>
              <a:ext cx="1271978" cy="533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Times New Roman" pitchFamily="18" charset="0"/>
                  <a:ea typeface="微软雅黑" panose="020B0503020204020204" pitchFamily="34" charset="-122"/>
                  <a:cs typeface="Times New Roman" pitchFamily="18" charset="0"/>
                </a:rPr>
                <a:t>结束语</a:t>
              </a:r>
              <a:endParaRPr lang="zh-CN" altLang="en-US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836929" y="4046026"/>
              <a:ext cx="1770137" cy="33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9" name="椭圆 88"/>
          <p:cNvSpPr/>
          <p:nvPr/>
        </p:nvSpPr>
        <p:spPr>
          <a:xfrm flipH="1" flipV="1">
            <a:off x="3707904" y="2346573"/>
            <a:ext cx="59408" cy="74315"/>
          </a:xfrm>
          <a:prstGeom prst="ellipse">
            <a:avLst/>
          </a:prstGeom>
          <a:solidFill>
            <a:srgbClr val="0070C0"/>
          </a:solidFill>
          <a:ln>
            <a:solidFill>
              <a:srgbClr val="007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rgbClr val="007FD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 flipH="1" flipV="1">
            <a:off x="3707904" y="4074765"/>
            <a:ext cx="59408" cy="74315"/>
          </a:xfrm>
          <a:prstGeom prst="ellipse">
            <a:avLst/>
          </a:prstGeom>
          <a:solidFill>
            <a:srgbClr val="0070C0"/>
          </a:solidFill>
          <a:ln>
            <a:solidFill>
              <a:srgbClr val="007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rgbClr val="007FDE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77391" y="38801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智能商务应用</a:t>
            </a:r>
            <a:endParaRPr lang="zh-CN" altLang="en-US" sz="2000" b="1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943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537804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16299" y="341817"/>
            <a:ext cx="827821" cy="692153"/>
            <a:chOff x="622598" y="695550"/>
            <a:chExt cx="1632912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2011" y="799156"/>
              <a:ext cx="1543499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3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/5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43724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数据聚类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属性图聚类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511" y="1378511"/>
            <a:ext cx="8784977" cy="2816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>
              <a:lnSpc>
                <a:spcPct val="1100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为了从大规模属性网络中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高效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发现动态变化的用户群体，提出基于动态博弈的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并行化社区检测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框架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融合了拓扑结构和属性信息</a:t>
            </a:r>
          </a:p>
          <a:p>
            <a:pPr marL="660400" lvl="1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可应用于动态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质社会网络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支持并行化，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具有良好的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可扩展性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indent="3564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在大规模数据集上的实验表明，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方法得到的类簇比经典方法具有更高的密度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(density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、熵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(entropy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AvgF1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值，能准确地识别出变化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的用户群体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4571998" y="5013176"/>
            <a:ext cx="31683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不同策略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聚类指标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AvgF1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上的表现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894" y="4453574"/>
            <a:ext cx="3595245" cy="199082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427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7169" y="1876"/>
            <a:ext cx="8826294" cy="914926"/>
            <a:chOff x="62884" y="19990"/>
            <a:chExt cx="11766859" cy="1219742"/>
          </a:xfrm>
        </p:grpSpPr>
        <p:sp>
          <p:nvSpPr>
            <p:cNvPr id="110" name="矩形 109"/>
            <p:cNvSpPr/>
            <p:nvPr/>
          </p:nvSpPr>
          <p:spPr>
            <a:xfrm>
              <a:off x="10847734" y="312854"/>
              <a:ext cx="282739" cy="25083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197745" y="548679"/>
              <a:ext cx="631998" cy="531678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884" y="19990"/>
              <a:ext cx="10784851" cy="1219742"/>
              <a:chOff x="62884" y="19990"/>
              <a:chExt cx="10784851" cy="12197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1414687" y="312854"/>
                <a:ext cx="9433048" cy="250832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46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12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855192" y="297847"/>
                <a:ext cx="461964" cy="454242"/>
              </a:xfrm>
              <a:prstGeom prst="rect">
                <a:avLst/>
              </a:pr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49686" y="785490"/>
                <a:ext cx="461964" cy="454242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32455" y="19990"/>
                <a:ext cx="297842" cy="29286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2884" y="312854"/>
                <a:ext cx="286802" cy="21211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60" y="6397862"/>
            <a:ext cx="9140540" cy="465577"/>
            <a:chOff x="4612" y="6237312"/>
            <a:chExt cx="12715330" cy="620689"/>
          </a:xfrm>
          <a:gradFill>
            <a:gsLst>
              <a:gs pos="0">
                <a:srgbClr val="0070C0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2600000" scaled="0"/>
          </a:gra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612" y="6237312"/>
              <a:ext cx="9878320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  <p:sp>
        <p:nvSpPr>
          <p:cNvPr id="26" name="矩形 25"/>
          <p:cNvSpPr/>
          <p:nvPr/>
        </p:nvSpPr>
        <p:spPr>
          <a:xfrm>
            <a:off x="2680570" y="2304896"/>
            <a:ext cx="34294" cy="180682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TextBox 26"/>
          <p:cNvSpPr txBox="1"/>
          <p:nvPr/>
        </p:nvSpPr>
        <p:spPr>
          <a:xfrm>
            <a:off x="3177628" y="3571876"/>
            <a:ext cx="449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 smtClean="0">
                <a:latin typeface="微软雅黑" pitchFamily="34" charset="-122"/>
                <a:ea typeface="微软雅黑" pitchFamily="34" charset="-122"/>
              </a:rPr>
              <a:t>轨迹大数据分析</a:t>
            </a:r>
            <a:endParaRPr lang="zh-CN" altLang="en-US" sz="3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68104" y="2872144"/>
            <a:ext cx="1074201" cy="664402"/>
            <a:chOff x="4219880" y="4182990"/>
            <a:chExt cx="1432082" cy="885754"/>
          </a:xfrm>
          <a:solidFill>
            <a:srgbClr val="007FDE">
              <a:alpha val="78000"/>
            </a:srgbClr>
          </a:solidFill>
        </p:grpSpPr>
        <p:sp>
          <p:nvSpPr>
            <p:cNvPr id="31" name="等腰三角形 30"/>
            <p:cNvSpPr/>
            <p:nvPr/>
          </p:nvSpPr>
          <p:spPr>
            <a:xfrm rot="5400000">
              <a:off x="4827295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4520342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4158793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4" name="组合 90"/>
          <p:cNvGrpSpPr/>
          <p:nvPr/>
        </p:nvGrpSpPr>
        <p:grpSpPr>
          <a:xfrm>
            <a:off x="3428996" y="2348880"/>
            <a:ext cx="1015512" cy="1008682"/>
            <a:chOff x="6561493" y="1757290"/>
            <a:chExt cx="1353839" cy="1398007"/>
          </a:xfrm>
        </p:grpSpPr>
        <p:grpSp>
          <p:nvGrpSpPr>
            <p:cNvPr id="35" name="组合 94"/>
            <p:cNvGrpSpPr/>
            <p:nvPr/>
          </p:nvGrpSpPr>
          <p:grpSpPr>
            <a:xfrm>
              <a:off x="6561493" y="1757290"/>
              <a:ext cx="1353839" cy="1398007"/>
              <a:chOff x="6416530" y="2129546"/>
              <a:chExt cx="1500958" cy="1549924"/>
            </a:xfrm>
          </p:grpSpPr>
          <p:sp>
            <p:nvSpPr>
              <p:cNvPr id="37" name="椭圆 36"/>
              <p:cNvSpPr/>
              <p:nvPr/>
            </p:nvSpPr>
            <p:spPr>
              <a:xfrm flipH="1" flipV="1">
                <a:off x="6416530" y="2129546"/>
                <a:ext cx="1500958" cy="1549924"/>
              </a:xfrm>
              <a:prstGeom prst="ellipse">
                <a:avLst/>
              </a:prstGeom>
              <a:noFill/>
              <a:ln w="60325" cap="rnd" cmpd="sng">
                <a:solidFill>
                  <a:srgbClr val="007FDE"/>
                </a:solidFill>
                <a:round/>
              </a:ln>
              <a:effectLst>
                <a:innerShdw blurRad="12700" dist="50800" dir="9660000">
                  <a:schemeClr val="tx1"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aseline="30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 flipH="1" flipV="1">
                <a:off x="6505959" y="2221893"/>
                <a:ext cx="1322104" cy="136523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9999">
                    <a:schemeClr val="bg1"/>
                  </a:gs>
                  <a:gs pos="70000">
                    <a:schemeClr val="bg1"/>
                  </a:gs>
                  <a:gs pos="100000">
                    <a:srgbClr val="FFEBFA"/>
                  </a:gs>
                </a:gsLst>
                <a:lin ang="16200000" scaled="0"/>
              </a:gradFill>
              <a:ln>
                <a:noFill/>
              </a:ln>
              <a:effectLst>
                <a:outerShdw blurRad="101600" dir="1980000" sx="95000" sy="95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 baseline="3000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723578" y="1902281"/>
              <a:ext cx="977728" cy="1119749"/>
            </a:xfrm>
            <a:prstGeom prst="rect">
              <a:avLst/>
            </a:prstGeom>
            <a:noFill/>
          </p:spPr>
          <p:txBody>
            <a:bodyPr wrap="square" lIns="68582" tIns="34291" rIns="68582" bIns="34291" rtlCol="0">
              <a:spAutoFit/>
            </a:bodyPr>
            <a:lstStyle/>
            <a:p>
              <a:pPr algn="ctr"/>
              <a:r>
                <a:rPr lang="en-US" altLang="zh-CN" sz="4800" b="1" spc="-113" dirty="0" smtClean="0">
                  <a:solidFill>
                    <a:srgbClr val="0070C0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04</a:t>
              </a:r>
              <a:endParaRPr lang="zh-CN" altLang="en-US" sz="4800" b="1" spc="-113" dirty="0">
                <a:solidFill>
                  <a:srgbClr val="0070C0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0034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588725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27821" cy="692153"/>
            <a:chOff x="622598" y="695550"/>
            <a:chExt cx="1632912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12011" y="747128"/>
              <a:ext cx="1543499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4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/1</a:t>
              </a:r>
              <a:endParaRPr lang="en-US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42517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轨迹大数据分析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相似轨迹挖掘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" name="文本框 6"/>
          <p:cNvSpPr txBox="1"/>
          <p:nvPr/>
        </p:nvSpPr>
        <p:spPr>
          <a:xfrm>
            <a:off x="313376" y="6354637"/>
            <a:ext cx="188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Bus</a:t>
            </a:r>
            <a:r>
              <a:rPr lang="zh-CN" altLang="en-US" sz="14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Route </a:t>
            </a:r>
            <a:r>
              <a:rPr lang="en-US" altLang="zh-CN" sz="1400" dirty="0">
                <a:latin typeface="Georgia" panose="02040502050405020303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4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ata</a:t>
            </a:r>
            <a:endParaRPr lang="zh-CN" altLang="en-US" sz="14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96636" y="6361583"/>
            <a:ext cx="199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Transit Data</a:t>
            </a:r>
            <a:endParaRPr lang="zh-CN" altLang="en-US" sz="14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6913" y="1208073"/>
            <a:ext cx="8784977" cy="2502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针对海量轨迹数据及转移点，提出基于反</a:t>
            </a:r>
            <a:r>
              <a:rPr lang="en-US" altLang="zh-CN" sz="2000" b="1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k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近邻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(Reverse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k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nearest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neighbor,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R</a:t>
            </a:r>
            <a:r>
              <a:rPr lang="en-US" altLang="zh-CN" sz="2000" b="1" i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k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NN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的剪枝挖掘方法，能高效发现相似轨迹及转移位置：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提出路径集合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RR-tree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索引和转移点集合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TR-tree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索引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提出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路径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转移点增强过滤框架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indent="356400"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城市公交转乘路线规划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的案例研究表明，该方法能有效快速地响应多样化的用户查询请求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939" y="3825528"/>
            <a:ext cx="3629681" cy="248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3825528"/>
            <a:ext cx="2257151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6579532" y="4217278"/>
            <a:ext cx="239120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针对不同查询请求的相似轨迹实例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最短</a:t>
            </a:r>
            <a:endParaRPr kumimoji="1"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乘客最多</a:t>
            </a:r>
            <a:r>
              <a:rPr kumimoji="1"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/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最少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759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581524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01445" cy="692153"/>
            <a:chOff x="622598" y="695550"/>
            <a:chExt cx="1580885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59984" y="712443"/>
              <a:ext cx="1543499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4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/2</a:t>
              </a:r>
              <a:endParaRPr lang="en-US" sz="16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400454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轨迹大数据分析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空间点组合排序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799" y="3645024"/>
            <a:ext cx="2059673" cy="2059673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0544" y="3645024"/>
            <a:ext cx="4433704" cy="2059673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95536" y="5783139"/>
            <a:ext cx="18086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计算排序界</a:t>
            </a:r>
            <a:endParaRPr lang="zh-CN" altLang="en-US" sz="1400" dirty="0">
              <a:latin typeface="黑体" pitchFamily="49" charset="-122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0544" y="5785519"/>
            <a:ext cx="443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一个反排序文件的例子</a:t>
            </a:r>
            <a:endParaRPr lang="zh-CN" altLang="en-US" sz="1400" dirty="0">
              <a:latin typeface="黑体" pitchFamily="49" charset="-122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5764" y="1268760"/>
            <a:ext cx="878497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20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问题：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空间点重要性受多个其他位置影响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如：房屋价值受与学校、地铁站、超市等多个其他空间点影响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），如何产生“最优”的排序？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提出空间点排序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下界确定方法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提出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排序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文件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(Inverted Rank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File, IRF)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索引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提出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高效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top-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空间点组合排序的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近似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1831" y="3645024"/>
            <a:ext cx="1993955" cy="2059673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6921833" y="5783138"/>
            <a:ext cx="1810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查询目标示意图</a:t>
            </a:r>
            <a:endParaRPr lang="zh-CN" altLang="en-US" sz="1400" dirty="0">
              <a:latin typeface="黑体" pitchFamily="49" charset="-122"/>
              <a:ea typeface="黑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258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7169" y="1876"/>
            <a:ext cx="8826294" cy="914926"/>
            <a:chOff x="62884" y="19990"/>
            <a:chExt cx="11766859" cy="1219742"/>
          </a:xfrm>
        </p:grpSpPr>
        <p:sp>
          <p:nvSpPr>
            <p:cNvPr id="110" name="矩形 109"/>
            <p:cNvSpPr/>
            <p:nvPr/>
          </p:nvSpPr>
          <p:spPr>
            <a:xfrm>
              <a:off x="10847734" y="312854"/>
              <a:ext cx="282739" cy="25083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197745" y="548679"/>
              <a:ext cx="631998" cy="531678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884" y="19990"/>
              <a:ext cx="10784851" cy="1219742"/>
              <a:chOff x="62884" y="19990"/>
              <a:chExt cx="10784851" cy="12197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1414687" y="312854"/>
                <a:ext cx="9433048" cy="250832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46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12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855192" y="297847"/>
                <a:ext cx="461964" cy="454242"/>
              </a:xfrm>
              <a:prstGeom prst="rect">
                <a:avLst/>
              </a:pr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49686" y="785490"/>
                <a:ext cx="461964" cy="454242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32455" y="19990"/>
                <a:ext cx="297842" cy="29286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2884" y="312854"/>
                <a:ext cx="286802" cy="21211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60" y="6397862"/>
            <a:ext cx="9140540" cy="465577"/>
            <a:chOff x="4612" y="6237312"/>
            <a:chExt cx="12715330" cy="620689"/>
          </a:xfrm>
          <a:gradFill>
            <a:gsLst>
              <a:gs pos="0">
                <a:srgbClr val="0070C0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2600000" scaled="0"/>
          </a:gra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612" y="6237312"/>
              <a:ext cx="9878320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  <p:sp>
        <p:nvSpPr>
          <p:cNvPr id="26" name="矩形 25"/>
          <p:cNvSpPr/>
          <p:nvPr/>
        </p:nvSpPr>
        <p:spPr>
          <a:xfrm>
            <a:off x="2680570" y="2304896"/>
            <a:ext cx="34294" cy="180682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TextBox 26"/>
          <p:cNvSpPr txBox="1"/>
          <p:nvPr/>
        </p:nvSpPr>
        <p:spPr>
          <a:xfrm>
            <a:off x="3177628" y="3571876"/>
            <a:ext cx="449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 smtClean="0">
                <a:latin typeface="微软雅黑" pitchFamily="34" charset="-122"/>
                <a:ea typeface="微软雅黑" pitchFamily="34" charset="-122"/>
              </a:rPr>
              <a:t>商务智能应用</a:t>
            </a:r>
            <a:endParaRPr lang="zh-CN" altLang="en-US" sz="3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68104" y="2872144"/>
            <a:ext cx="1074201" cy="664402"/>
            <a:chOff x="4219880" y="4182990"/>
            <a:chExt cx="1432082" cy="885754"/>
          </a:xfrm>
          <a:solidFill>
            <a:srgbClr val="007FDE">
              <a:alpha val="78000"/>
            </a:srgbClr>
          </a:solidFill>
        </p:grpSpPr>
        <p:sp>
          <p:nvSpPr>
            <p:cNvPr id="31" name="等腰三角形 30"/>
            <p:cNvSpPr/>
            <p:nvPr/>
          </p:nvSpPr>
          <p:spPr>
            <a:xfrm rot="5400000">
              <a:off x="4827295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4520342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4158793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4" name="组合 90"/>
          <p:cNvGrpSpPr/>
          <p:nvPr/>
        </p:nvGrpSpPr>
        <p:grpSpPr>
          <a:xfrm>
            <a:off x="3428996" y="2348880"/>
            <a:ext cx="1015512" cy="1008682"/>
            <a:chOff x="6561493" y="1757290"/>
            <a:chExt cx="1353839" cy="1398007"/>
          </a:xfrm>
        </p:grpSpPr>
        <p:grpSp>
          <p:nvGrpSpPr>
            <p:cNvPr id="35" name="组合 94"/>
            <p:cNvGrpSpPr/>
            <p:nvPr/>
          </p:nvGrpSpPr>
          <p:grpSpPr>
            <a:xfrm>
              <a:off x="6561493" y="1757290"/>
              <a:ext cx="1353839" cy="1398007"/>
              <a:chOff x="6416530" y="2129546"/>
              <a:chExt cx="1500958" cy="1549924"/>
            </a:xfrm>
          </p:grpSpPr>
          <p:sp>
            <p:nvSpPr>
              <p:cNvPr id="37" name="椭圆 36"/>
              <p:cNvSpPr/>
              <p:nvPr/>
            </p:nvSpPr>
            <p:spPr>
              <a:xfrm flipH="1" flipV="1">
                <a:off x="6416530" y="2129546"/>
                <a:ext cx="1500958" cy="1549924"/>
              </a:xfrm>
              <a:prstGeom prst="ellipse">
                <a:avLst/>
              </a:prstGeom>
              <a:noFill/>
              <a:ln w="60325" cap="rnd" cmpd="sng">
                <a:solidFill>
                  <a:srgbClr val="007FDE"/>
                </a:solidFill>
                <a:round/>
              </a:ln>
              <a:effectLst>
                <a:innerShdw blurRad="12700" dist="50800" dir="9660000">
                  <a:schemeClr val="tx1"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aseline="30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 flipH="1" flipV="1">
                <a:off x="6505959" y="2221893"/>
                <a:ext cx="1322104" cy="136523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9999">
                    <a:schemeClr val="bg1"/>
                  </a:gs>
                  <a:gs pos="70000">
                    <a:schemeClr val="bg1"/>
                  </a:gs>
                  <a:gs pos="100000">
                    <a:srgbClr val="FFEBFA"/>
                  </a:gs>
                </a:gsLst>
                <a:lin ang="16200000" scaled="0"/>
              </a:gradFill>
              <a:ln>
                <a:noFill/>
              </a:ln>
              <a:effectLst>
                <a:outerShdw blurRad="101600" dir="1980000" sx="95000" sy="95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 baseline="3000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723578" y="1902281"/>
              <a:ext cx="977728" cy="1119749"/>
            </a:xfrm>
            <a:prstGeom prst="rect">
              <a:avLst/>
            </a:prstGeom>
            <a:noFill/>
          </p:spPr>
          <p:txBody>
            <a:bodyPr wrap="square" lIns="68582" tIns="34291" rIns="68582" bIns="34291" rtlCol="0">
              <a:spAutoFit/>
            </a:bodyPr>
            <a:lstStyle/>
            <a:p>
              <a:pPr algn="ctr"/>
              <a:r>
                <a:rPr lang="en-US" altLang="zh-CN" sz="4800" b="1" spc="-113" dirty="0" smtClean="0">
                  <a:solidFill>
                    <a:srgbClr val="0070C0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05</a:t>
              </a:r>
              <a:endParaRPr lang="zh-CN" altLang="en-US" sz="4800" b="1" spc="-113" dirty="0">
                <a:solidFill>
                  <a:srgbClr val="0070C0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507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6823357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49953" cy="1052798"/>
            <a:chOff x="622598" y="695550"/>
            <a:chExt cx="1676570" cy="2076686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55668" y="799156"/>
              <a:ext cx="1543500" cy="197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5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/1</a:t>
              </a:r>
              <a:endParaRPr lang="en-US" altLang="zh-CN" sz="16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  <a:p>
              <a:endParaRPr lang="en-US" sz="2400" b="1" spc="100" dirty="0">
                <a:solidFill>
                  <a:srgbClr val="007FD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43724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商务智能应用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代表性轨迹推荐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511" y="1147098"/>
            <a:ext cx="8784977" cy="268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2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给定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若干个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地点和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对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这些地点的描述，为了从大量已有轨迹中找出与给定信息最相似的若干条轨迹，提出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代表性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轨迹查询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(Exemplar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Trajectory Query,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ETQ)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20000"/>
              </a:lnSpc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增量式查找框架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20000"/>
              </a:lnSpc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支持顺序敏感相似性查询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6400"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在带语义的轨迹数据集上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的实验表明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，通过减少扫描的数据点、提高数据点和查询点之间相似性比对的效率，可以显著降低查询时间，实现高效的轨迹推荐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5162542" y="4585210"/>
            <a:ext cx="34198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一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个带语义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轨迹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数据的例子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地点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时间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关键字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640" y="4050976"/>
            <a:ext cx="4571538" cy="2330352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5585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6823357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49953" cy="692153"/>
            <a:chOff x="622598" y="695550"/>
            <a:chExt cx="1676570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55668" y="799156"/>
              <a:ext cx="1543500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5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/2</a:t>
              </a:r>
              <a:endParaRPr lang="en-US" altLang="zh-CN" sz="24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43724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商务智能应用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兴趣点推荐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511" y="1238850"/>
            <a:ext cx="8784977" cy="2435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为了实现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精准高效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的兴趣点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(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Point-of-Interest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Georgia" charset="0"/>
              </a:rPr>
              <a:t>,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POI)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推荐，提出一种学习用户兴趣的方法：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对用户的内在和外在兴趣统一建模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 algn="just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综合利用用户兴趣、缺失数据的内在性质和周边位置信息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6400"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在代表性数据集上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的实验表明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，该方法的性能优于所有对比算法，能够实现更精准的兴趣点推荐，提高用户的使用体验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4320975" y="4781662"/>
            <a:ext cx="3586263" cy="39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一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个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用户地点信息的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例子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789040"/>
            <a:ext cx="3474198" cy="2688727"/>
          </a:xfrm>
          <a:prstGeom prst="rect">
            <a:avLst/>
          </a:prstGeom>
          <a:ln w="1905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4095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132"/>
          <p:cNvGrpSpPr/>
          <p:nvPr/>
        </p:nvGrpSpPr>
        <p:grpSpPr>
          <a:xfrm>
            <a:off x="-19110" y="468264"/>
            <a:ext cx="5239181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37" name="矩形 3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6" name="组合 135"/>
          <p:cNvGrpSpPr/>
          <p:nvPr/>
        </p:nvGrpSpPr>
        <p:grpSpPr>
          <a:xfrm>
            <a:off x="400083" y="350504"/>
            <a:ext cx="859549" cy="692153"/>
            <a:chOff x="622598" y="695550"/>
            <a:chExt cx="1695497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74596" y="799156"/>
              <a:ext cx="1543499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5</a:t>
              </a:r>
              <a:r>
                <a:rPr lang="en-US" altLang="zh-CN" sz="2400" b="1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/3</a:t>
              </a:r>
              <a:endParaRPr lang="en-US" sz="1600" b="1" spc="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25820" y="516327"/>
            <a:ext cx="3622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商务智能应用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恶意用户检测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655744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2" name="矩形 41"/>
          <p:cNvSpPr/>
          <p:nvPr/>
        </p:nvSpPr>
        <p:spPr>
          <a:xfrm>
            <a:off x="3059039" y="6655744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3" name="矩形 42"/>
          <p:cNvSpPr/>
          <p:nvPr/>
        </p:nvSpPr>
        <p:spPr>
          <a:xfrm>
            <a:off x="6114107" y="6655744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46" name="矩形 45"/>
          <p:cNvSpPr/>
          <p:nvPr/>
        </p:nvSpPr>
        <p:spPr>
          <a:xfrm>
            <a:off x="166913" y="1165681"/>
            <a:ext cx="8784977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6400" algn="just"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针对潜藏于电商平台的评论欺诈者，基于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特征属性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关系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两种异质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数据，提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出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部分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监督混合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学习检测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(hybrid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PU-learning-based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Spammer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Detection,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hPSD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模型：</a:t>
            </a:r>
          </a:p>
          <a:p>
            <a:pPr marL="660400" lvl="1" indent="-342900">
              <a:spcBef>
                <a:spcPts val="600"/>
              </a:spcBef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支持异质数据的融合半监督学习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  <a:p>
            <a:pPr marL="660400" lvl="1" indent="-342900">
              <a:spcBef>
                <a:spcPts val="600"/>
              </a:spcBef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融入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PU-Learning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方法：在单类样本上学习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6451" y="1956599"/>
            <a:ext cx="3221031" cy="190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5741132" y="386104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Amazon.cn</a:t>
            </a:r>
            <a:r>
              <a:rPr kumimoji="1"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的案例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研究</a:t>
            </a:r>
            <a:r>
              <a:rPr kumimoji="1"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，</a:t>
            </a:r>
            <a:r>
              <a:rPr kumimoji="1"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hPSD</a:t>
            </a:r>
            <a:r>
              <a:rPr kumimoji="1"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识别出的受雇于书籍出版商的评论欺诈者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pic>
        <p:nvPicPr>
          <p:cNvPr id="22" name="图片 21" descr="C:\Users\wyq\Desktop\hPSD-Framework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240"/>
          <a:stretch/>
        </p:blipFill>
        <p:spPr bwMode="auto">
          <a:xfrm>
            <a:off x="539551" y="4365104"/>
            <a:ext cx="8150365" cy="229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47">
            <a:extLst>
              <a:ext uri="{FF2B5EF4-FFF2-40B4-BE49-F238E27FC236}">
                <a16:creationId xmlns:a16="http://schemas.microsoft.com/office/drawing/2014/main" xmlns="" id="{97A3C74E-3CBD-4F9C-A337-94285D8707B9}"/>
              </a:ext>
            </a:extLst>
          </p:cNvPr>
          <p:cNvSpPr txBox="1"/>
          <p:nvPr/>
        </p:nvSpPr>
        <p:spPr>
          <a:xfrm>
            <a:off x="453854" y="2996952"/>
            <a:ext cx="4968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6400" algn="just">
              <a:spcAft>
                <a:spcPts val="600"/>
              </a:spcAft>
            </a:pPr>
            <a:r>
              <a:rPr kumimoji="1"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研究框架：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首先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构建特征并将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特征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离散化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；然后构建一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种融合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用户特征与用户</a:t>
            </a:r>
            <a:r>
              <a:rPr kumimoji="1"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-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商品关系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的混合检测学习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模型；利用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最大似然估计对参数进行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混合半监督学习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，以检测处更多的恶意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用户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744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7805819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4" name="组合 135"/>
          <p:cNvGrpSpPr/>
          <p:nvPr/>
        </p:nvGrpSpPr>
        <p:grpSpPr>
          <a:xfrm>
            <a:off x="383868" y="350504"/>
            <a:ext cx="782492" cy="692153"/>
            <a:chOff x="590612" y="695550"/>
            <a:chExt cx="1543499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7" cy="1163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90612" y="799156"/>
              <a:ext cx="1543499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spc="-225" dirty="0" smtClean="0">
                  <a:solidFill>
                    <a:srgbClr val="007FDE"/>
                  </a:solidFill>
                  <a:latin typeface="方正大黑_GBK" pitchFamily="65" charset="-122"/>
                  <a:ea typeface="方正大黑_GBK" pitchFamily="65" charset="-122"/>
                </a:rPr>
                <a:t>6</a:t>
              </a:r>
              <a:endParaRPr lang="zh-CN" altLang="en-US" sz="2400" spc="-100" dirty="0">
                <a:solidFill>
                  <a:srgbClr val="007FDE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6813799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子课题一：多源异构商务大数据的数据建模与信息融合研究</a:t>
            </a:r>
            <a:endParaRPr lang="zh-CN" altLang="en-US" sz="1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463553" y="1419243"/>
            <a:ext cx="4608513" cy="4581525"/>
          </a:xfrm>
          <a:prstGeom prst="roundRect">
            <a:avLst>
              <a:gd name="adj" fmla="val 6346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/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在以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移动化、社会化、虚拟</a:t>
            </a:r>
            <a:r>
              <a:rPr lang="zh-CN" altLang="en-US" sz="2000" noProof="1">
                <a:solidFill>
                  <a:srgbClr val="007F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化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为特征的新兴电子商务模式中，对单个实体的描述、分析和预测需要综合不同渠道的数据，这些数据在类型、结构、模型以及语义等方面存在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不一致性</a:t>
            </a:r>
            <a:r>
              <a:rPr lang="zh-CN" altLang="en-US" sz="2000" b="1" noProof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聚焦于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多源异构商务大数据分析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的底层基础问题，研究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数据建模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语义关联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方法、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分布式存储和检索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技术和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统一弹性计算框架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设计。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5072066" y="1841515"/>
            <a:ext cx="3802063" cy="3659187"/>
            <a:chOff x="2157" y="1779"/>
            <a:chExt cx="1944" cy="1885"/>
          </a:xfrm>
        </p:grpSpPr>
        <p:sp>
          <p:nvSpPr>
            <p:cNvPr id="58" name="Freeform 4"/>
            <p:cNvSpPr>
              <a:spLocks/>
            </p:cNvSpPr>
            <p:nvPr/>
          </p:nvSpPr>
          <p:spPr bwMode="blackWhite">
            <a:xfrm>
              <a:off x="2355" y="1779"/>
              <a:ext cx="973" cy="805"/>
            </a:xfrm>
            <a:custGeom>
              <a:avLst/>
              <a:gdLst>
                <a:gd name="T0" fmla="*/ 402 w 973"/>
                <a:gd name="T1" fmla="*/ 804 h 805"/>
                <a:gd name="T2" fmla="*/ 424 w 973"/>
                <a:gd name="T3" fmla="*/ 765 h 805"/>
                <a:gd name="T4" fmla="*/ 450 w 973"/>
                <a:gd name="T5" fmla="*/ 730 h 805"/>
                <a:gd name="T6" fmla="*/ 479 w 973"/>
                <a:gd name="T7" fmla="*/ 698 h 805"/>
                <a:gd name="T8" fmla="*/ 512 w 973"/>
                <a:gd name="T9" fmla="*/ 668 h 805"/>
                <a:gd name="T10" fmla="*/ 548 w 973"/>
                <a:gd name="T11" fmla="*/ 642 h 805"/>
                <a:gd name="T12" fmla="*/ 583 w 973"/>
                <a:gd name="T13" fmla="*/ 621 h 805"/>
                <a:gd name="T14" fmla="*/ 620 w 973"/>
                <a:gd name="T15" fmla="*/ 603 h 805"/>
                <a:gd name="T16" fmla="*/ 660 w 973"/>
                <a:gd name="T17" fmla="*/ 589 h 805"/>
                <a:gd name="T18" fmla="*/ 699 w 973"/>
                <a:gd name="T19" fmla="*/ 579 h 805"/>
                <a:gd name="T20" fmla="*/ 740 w 973"/>
                <a:gd name="T21" fmla="*/ 572 h 805"/>
                <a:gd name="T22" fmla="*/ 752 w 973"/>
                <a:gd name="T23" fmla="*/ 722 h 805"/>
                <a:gd name="T24" fmla="*/ 972 w 973"/>
                <a:gd name="T25" fmla="*/ 356 h 805"/>
                <a:gd name="T26" fmla="*/ 712 w 973"/>
                <a:gd name="T27" fmla="*/ 0 h 805"/>
                <a:gd name="T28" fmla="*/ 713 w 973"/>
                <a:gd name="T29" fmla="*/ 134 h 805"/>
                <a:gd name="T30" fmla="*/ 651 w 973"/>
                <a:gd name="T31" fmla="*/ 142 h 805"/>
                <a:gd name="T32" fmla="*/ 590 w 973"/>
                <a:gd name="T33" fmla="*/ 154 h 805"/>
                <a:gd name="T34" fmla="*/ 530 w 973"/>
                <a:gd name="T35" fmla="*/ 170 h 805"/>
                <a:gd name="T36" fmla="*/ 471 w 973"/>
                <a:gd name="T37" fmla="*/ 191 h 805"/>
                <a:gd name="T38" fmla="*/ 414 w 973"/>
                <a:gd name="T39" fmla="*/ 216 h 805"/>
                <a:gd name="T40" fmla="*/ 359 w 973"/>
                <a:gd name="T41" fmla="*/ 245 h 805"/>
                <a:gd name="T42" fmla="*/ 305 w 973"/>
                <a:gd name="T43" fmla="*/ 278 h 805"/>
                <a:gd name="T44" fmla="*/ 257 w 973"/>
                <a:gd name="T45" fmla="*/ 312 h 805"/>
                <a:gd name="T46" fmla="*/ 212 w 973"/>
                <a:gd name="T47" fmla="*/ 349 h 805"/>
                <a:gd name="T48" fmla="*/ 170 w 973"/>
                <a:gd name="T49" fmla="*/ 390 h 805"/>
                <a:gd name="T50" fmla="*/ 129 w 973"/>
                <a:gd name="T51" fmla="*/ 432 h 805"/>
                <a:gd name="T52" fmla="*/ 92 w 973"/>
                <a:gd name="T53" fmla="*/ 478 h 805"/>
                <a:gd name="T54" fmla="*/ 58 w 973"/>
                <a:gd name="T55" fmla="*/ 526 h 805"/>
                <a:gd name="T56" fmla="*/ 27 w 973"/>
                <a:gd name="T57" fmla="*/ 576 h 805"/>
                <a:gd name="T58" fmla="*/ 0 w 973"/>
                <a:gd name="T59" fmla="*/ 628 h 805"/>
                <a:gd name="T60" fmla="*/ 264 w 973"/>
                <a:gd name="T61" fmla="*/ 607 h 805"/>
                <a:gd name="T62" fmla="*/ 402 w 973"/>
                <a:gd name="T63" fmla="*/ 804 h 80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973" h="805">
                  <a:moveTo>
                    <a:pt x="402" y="804"/>
                  </a:moveTo>
                  <a:lnTo>
                    <a:pt x="424" y="765"/>
                  </a:lnTo>
                  <a:lnTo>
                    <a:pt x="450" y="730"/>
                  </a:lnTo>
                  <a:lnTo>
                    <a:pt x="479" y="698"/>
                  </a:lnTo>
                  <a:lnTo>
                    <a:pt x="512" y="668"/>
                  </a:lnTo>
                  <a:lnTo>
                    <a:pt x="548" y="642"/>
                  </a:lnTo>
                  <a:lnTo>
                    <a:pt x="583" y="621"/>
                  </a:lnTo>
                  <a:lnTo>
                    <a:pt x="620" y="603"/>
                  </a:lnTo>
                  <a:lnTo>
                    <a:pt x="660" y="589"/>
                  </a:lnTo>
                  <a:lnTo>
                    <a:pt x="699" y="579"/>
                  </a:lnTo>
                  <a:lnTo>
                    <a:pt x="740" y="572"/>
                  </a:lnTo>
                  <a:lnTo>
                    <a:pt x="752" y="722"/>
                  </a:lnTo>
                  <a:lnTo>
                    <a:pt x="972" y="356"/>
                  </a:lnTo>
                  <a:lnTo>
                    <a:pt x="712" y="0"/>
                  </a:lnTo>
                  <a:lnTo>
                    <a:pt x="713" y="134"/>
                  </a:lnTo>
                  <a:lnTo>
                    <a:pt x="651" y="142"/>
                  </a:lnTo>
                  <a:lnTo>
                    <a:pt x="590" y="154"/>
                  </a:lnTo>
                  <a:lnTo>
                    <a:pt x="530" y="170"/>
                  </a:lnTo>
                  <a:lnTo>
                    <a:pt x="471" y="191"/>
                  </a:lnTo>
                  <a:lnTo>
                    <a:pt x="414" y="216"/>
                  </a:lnTo>
                  <a:lnTo>
                    <a:pt x="359" y="245"/>
                  </a:lnTo>
                  <a:lnTo>
                    <a:pt x="305" y="278"/>
                  </a:lnTo>
                  <a:lnTo>
                    <a:pt x="257" y="312"/>
                  </a:lnTo>
                  <a:lnTo>
                    <a:pt x="212" y="349"/>
                  </a:lnTo>
                  <a:lnTo>
                    <a:pt x="170" y="390"/>
                  </a:lnTo>
                  <a:lnTo>
                    <a:pt x="129" y="432"/>
                  </a:lnTo>
                  <a:lnTo>
                    <a:pt x="92" y="478"/>
                  </a:lnTo>
                  <a:lnTo>
                    <a:pt x="58" y="526"/>
                  </a:lnTo>
                  <a:lnTo>
                    <a:pt x="27" y="576"/>
                  </a:lnTo>
                  <a:lnTo>
                    <a:pt x="0" y="628"/>
                  </a:lnTo>
                  <a:lnTo>
                    <a:pt x="264" y="607"/>
                  </a:lnTo>
                  <a:lnTo>
                    <a:pt x="402" y="804"/>
                  </a:lnTo>
                </a:path>
              </a:pathLst>
            </a:custGeom>
            <a:solidFill>
              <a:srgbClr val="007FDE"/>
            </a:solidFill>
            <a:ln w="12700" cap="rnd" cmpd="sng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blackWhite">
            <a:xfrm>
              <a:off x="3220" y="1913"/>
              <a:ext cx="881" cy="819"/>
            </a:xfrm>
            <a:custGeom>
              <a:avLst/>
              <a:gdLst>
                <a:gd name="T0" fmla="*/ 583 w 881"/>
                <a:gd name="T1" fmla="*/ 818 h 819"/>
                <a:gd name="T2" fmla="*/ 685 w 881"/>
                <a:gd name="T3" fmla="*/ 715 h 819"/>
                <a:gd name="T4" fmla="*/ 784 w 881"/>
                <a:gd name="T5" fmla="*/ 609 h 819"/>
                <a:gd name="T6" fmla="*/ 880 w 881"/>
                <a:gd name="T7" fmla="*/ 502 h 819"/>
                <a:gd name="T8" fmla="*/ 734 w 881"/>
                <a:gd name="T9" fmla="*/ 542 h 819"/>
                <a:gd name="T10" fmla="*/ 709 w 881"/>
                <a:gd name="T11" fmla="*/ 487 h 819"/>
                <a:gd name="T12" fmla="*/ 681 w 881"/>
                <a:gd name="T13" fmla="*/ 433 h 819"/>
                <a:gd name="T14" fmla="*/ 650 w 881"/>
                <a:gd name="T15" fmla="*/ 383 h 819"/>
                <a:gd name="T16" fmla="*/ 615 w 881"/>
                <a:gd name="T17" fmla="*/ 334 h 819"/>
                <a:gd name="T18" fmla="*/ 576 w 881"/>
                <a:gd name="T19" fmla="*/ 288 h 819"/>
                <a:gd name="T20" fmla="*/ 534 w 881"/>
                <a:gd name="T21" fmla="*/ 245 h 819"/>
                <a:gd name="T22" fmla="*/ 490 w 881"/>
                <a:gd name="T23" fmla="*/ 204 h 819"/>
                <a:gd name="T24" fmla="*/ 443 w 881"/>
                <a:gd name="T25" fmla="*/ 168 h 819"/>
                <a:gd name="T26" fmla="*/ 393 w 881"/>
                <a:gd name="T27" fmla="*/ 133 h 819"/>
                <a:gd name="T28" fmla="*/ 342 w 881"/>
                <a:gd name="T29" fmla="*/ 103 h 819"/>
                <a:gd name="T30" fmla="*/ 288 w 881"/>
                <a:gd name="T31" fmla="*/ 76 h 819"/>
                <a:gd name="T32" fmla="*/ 233 w 881"/>
                <a:gd name="T33" fmla="*/ 54 h 819"/>
                <a:gd name="T34" fmla="*/ 176 w 881"/>
                <a:gd name="T35" fmla="*/ 34 h 819"/>
                <a:gd name="T36" fmla="*/ 118 w 881"/>
                <a:gd name="T37" fmla="*/ 19 h 819"/>
                <a:gd name="T38" fmla="*/ 60 w 881"/>
                <a:gd name="T39" fmla="*/ 8 h 819"/>
                <a:gd name="T40" fmla="*/ 0 w 881"/>
                <a:gd name="T41" fmla="*/ 0 h 819"/>
                <a:gd name="T42" fmla="*/ 147 w 881"/>
                <a:gd name="T43" fmla="*/ 218 h 819"/>
                <a:gd name="T44" fmla="*/ 27 w 881"/>
                <a:gd name="T45" fmla="*/ 444 h 819"/>
                <a:gd name="T46" fmla="*/ 70 w 881"/>
                <a:gd name="T47" fmla="*/ 456 h 819"/>
                <a:gd name="T48" fmla="*/ 111 w 881"/>
                <a:gd name="T49" fmla="*/ 474 h 819"/>
                <a:gd name="T50" fmla="*/ 149 w 881"/>
                <a:gd name="T51" fmla="*/ 496 h 819"/>
                <a:gd name="T52" fmla="*/ 187 w 881"/>
                <a:gd name="T53" fmla="*/ 522 h 819"/>
                <a:gd name="T54" fmla="*/ 220 w 881"/>
                <a:gd name="T55" fmla="*/ 551 h 819"/>
                <a:gd name="T56" fmla="*/ 252 w 881"/>
                <a:gd name="T57" fmla="*/ 584 h 819"/>
                <a:gd name="T58" fmla="*/ 279 w 881"/>
                <a:gd name="T59" fmla="*/ 618 h 819"/>
                <a:gd name="T60" fmla="*/ 302 w 881"/>
                <a:gd name="T61" fmla="*/ 657 h 819"/>
                <a:gd name="T62" fmla="*/ 146 w 881"/>
                <a:gd name="T63" fmla="*/ 699 h 819"/>
                <a:gd name="T64" fmla="*/ 583 w 881"/>
                <a:gd name="T65" fmla="*/ 818 h 8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81" h="819">
                  <a:moveTo>
                    <a:pt x="583" y="818"/>
                  </a:moveTo>
                  <a:lnTo>
                    <a:pt x="685" y="715"/>
                  </a:lnTo>
                  <a:lnTo>
                    <a:pt x="784" y="609"/>
                  </a:lnTo>
                  <a:lnTo>
                    <a:pt x="880" y="502"/>
                  </a:lnTo>
                  <a:lnTo>
                    <a:pt x="734" y="542"/>
                  </a:lnTo>
                  <a:lnTo>
                    <a:pt x="709" y="487"/>
                  </a:lnTo>
                  <a:lnTo>
                    <a:pt x="681" y="433"/>
                  </a:lnTo>
                  <a:lnTo>
                    <a:pt x="650" y="383"/>
                  </a:lnTo>
                  <a:lnTo>
                    <a:pt x="615" y="334"/>
                  </a:lnTo>
                  <a:lnTo>
                    <a:pt x="576" y="288"/>
                  </a:lnTo>
                  <a:lnTo>
                    <a:pt x="534" y="245"/>
                  </a:lnTo>
                  <a:lnTo>
                    <a:pt x="490" y="204"/>
                  </a:lnTo>
                  <a:lnTo>
                    <a:pt x="443" y="168"/>
                  </a:lnTo>
                  <a:lnTo>
                    <a:pt x="393" y="133"/>
                  </a:lnTo>
                  <a:lnTo>
                    <a:pt x="342" y="103"/>
                  </a:lnTo>
                  <a:lnTo>
                    <a:pt x="288" y="76"/>
                  </a:lnTo>
                  <a:lnTo>
                    <a:pt x="233" y="54"/>
                  </a:lnTo>
                  <a:lnTo>
                    <a:pt x="176" y="34"/>
                  </a:lnTo>
                  <a:lnTo>
                    <a:pt x="118" y="19"/>
                  </a:lnTo>
                  <a:lnTo>
                    <a:pt x="60" y="8"/>
                  </a:lnTo>
                  <a:lnTo>
                    <a:pt x="0" y="0"/>
                  </a:lnTo>
                  <a:lnTo>
                    <a:pt x="147" y="218"/>
                  </a:lnTo>
                  <a:lnTo>
                    <a:pt x="27" y="444"/>
                  </a:lnTo>
                  <a:lnTo>
                    <a:pt x="70" y="456"/>
                  </a:lnTo>
                  <a:lnTo>
                    <a:pt x="111" y="474"/>
                  </a:lnTo>
                  <a:lnTo>
                    <a:pt x="149" y="496"/>
                  </a:lnTo>
                  <a:lnTo>
                    <a:pt x="187" y="522"/>
                  </a:lnTo>
                  <a:lnTo>
                    <a:pt x="220" y="551"/>
                  </a:lnTo>
                  <a:lnTo>
                    <a:pt x="252" y="584"/>
                  </a:lnTo>
                  <a:lnTo>
                    <a:pt x="279" y="618"/>
                  </a:lnTo>
                  <a:lnTo>
                    <a:pt x="302" y="657"/>
                  </a:lnTo>
                  <a:lnTo>
                    <a:pt x="146" y="699"/>
                  </a:lnTo>
                  <a:lnTo>
                    <a:pt x="583" y="818"/>
                  </a:lnTo>
                </a:path>
              </a:pathLst>
            </a:custGeom>
            <a:solidFill>
              <a:srgbClr val="007FDE"/>
            </a:solidFill>
            <a:ln w="12700" cap="rnd" cmpd="sng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blackWhite">
            <a:xfrm>
              <a:off x="3354" y="2584"/>
              <a:ext cx="666" cy="1033"/>
            </a:xfrm>
            <a:custGeom>
              <a:avLst/>
              <a:gdLst>
                <a:gd name="T0" fmla="*/ 217 w 666"/>
                <a:gd name="T1" fmla="*/ 121 h 1033"/>
                <a:gd name="T2" fmla="*/ 223 w 666"/>
                <a:gd name="T3" fmla="*/ 164 h 1033"/>
                <a:gd name="T4" fmla="*/ 224 w 666"/>
                <a:gd name="T5" fmla="*/ 209 h 1033"/>
                <a:gd name="T6" fmla="*/ 222 w 666"/>
                <a:gd name="T7" fmla="*/ 253 h 1033"/>
                <a:gd name="T8" fmla="*/ 214 w 666"/>
                <a:gd name="T9" fmla="*/ 296 h 1033"/>
                <a:gd name="T10" fmla="*/ 202 w 666"/>
                <a:gd name="T11" fmla="*/ 339 h 1033"/>
                <a:gd name="T12" fmla="*/ 187 w 666"/>
                <a:gd name="T13" fmla="*/ 380 h 1033"/>
                <a:gd name="T14" fmla="*/ 166 w 666"/>
                <a:gd name="T15" fmla="*/ 420 h 1033"/>
                <a:gd name="T16" fmla="*/ 142 w 666"/>
                <a:gd name="T17" fmla="*/ 457 h 1033"/>
                <a:gd name="T18" fmla="*/ 114 w 666"/>
                <a:gd name="T19" fmla="*/ 492 h 1033"/>
                <a:gd name="T20" fmla="*/ 84 w 666"/>
                <a:gd name="T21" fmla="*/ 524 h 1033"/>
                <a:gd name="T22" fmla="*/ 0 w 666"/>
                <a:gd name="T23" fmla="*/ 371 h 1033"/>
                <a:gd name="T24" fmla="*/ 0 w 666"/>
                <a:gd name="T25" fmla="*/ 819 h 1033"/>
                <a:gd name="T26" fmla="*/ 378 w 666"/>
                <a:gd name="T27" fmla="*/ 1032 h 1033"/>
                <a:gd name="T28" fmla="*/ 306 w 666"/>
                <a:gd name="T29" fmla="*/ 909 h 1033"/>
                <a:gd name="T30" fmla="*/ 354 w 666"/>
                <a:gd name="T31" fmla="*/ 871 h 1033"/>
                <a:gd name="T32" fmla="*/ 398 w 666"/>
                <a:gd name="T33" fmla="*/ 831 h 1033"/>
                <a:gd name="T34" fmla="*/ 440 w 666"/>
                <a:gd name="T35" fmla="*/ 787 h 1033"/>
                <a:gd name="T36" fmla="*/ 480 w 666"/>
                <a:gd name="T37" fmla="*/ 741 h 1033"/>
                <a:gd name="T38" fmla="*/ 515 w 666"/>
                <a:gd name="T39" fmla="*/ 692 h 1033"/>
                <a:gd name="T40" fmla="*/ 547 w 666"/>
                <a:gd name="T41" fmla="*/ 641 h 1033"/>
                <a:gd name="T42" fmla="*/ 575 w 666"/>
                <a:gd name="T43" fmla="*/ 588 h 1033"/>
                <a:gd name="T44" fmla="*/ 600 w 666"/>
                <a:gd name="T45" fmla="*/ 533 h 1033"/>
                <a:gd name="T46" fmla="*/ 621 w 666"/>
                <a:gd name="T47" fmla="*/ 476 h 1033"/>
                <a:gd name="T48" fmla="*/ 638 w 666"/>
                <a:gd name="T49" fmla="*/ 419 h 1033"/>
                <a:gd name="T50" fmla="*/ 651 w 666"/>
                <a:gd name="T51" fmla="*/ 359 h 1033"/>
                <a:gd name="T52" fmla="*/ 659 w 666"/>
                <a:gd name="T53" fmla="*/ 300 h 1033"/>
                <a:gd name="T54" fmla="*/ 664 w 666"/>
                <a:gd name="T55" fmla="*/ 239 h 1033"/>
                <a:gd name="T56" fmla="*/ 665 w 666"/>
                <a:gd name="T57" fmla="*/ 180 h 1033"/>
                <a:gd name="T58" fmla="*/ 662 w 666"/>
                <a:gd name="T59" fmla="*/ 119 h 1033"/>
                <a:gd name="T60" fmla="*/ 654 w 666"/>
                <a:gd name="T61" fmla="*/ 59 h 1033"/>
                <a:gd name="T62" fmla="*/ 642 w 666"/>
                <a:gd name="T63" fmla="*/ 0 h 1033"/>
                <a:gd name="T64" fmla="*/ 454 w 666"/>
                <a:gd name="T65" fmla="*/ 190 h 1033"/>
                <a:gd name="T66" fmla="*/ 217 w 666"/>
                <a:gd name="T67" fmla="*/ 121 h 103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66" h="1033">
                  <a:moveTo>
                    <a:pt x="217" y="121"/>
                  </a:moveTo>
                  <a:lnTo>
                    <a:pt x="223" y="164"/>
                  </a:lnTo>
                  <a:lnTo>
                    <a:pt x="224" y="209"/>
                  </a:lnTo>
                  <a:lnTo>
                    <a:pt x="222" y="253"/>
                  </a:lnTo>
                  <a:lnTo>
                    <a:pt x="214" y="296"/>
                  </a:lnTo>
                  <a:lnTo>
                    <a:pt x="202" y="339"/>
                  </a:lnTo>
                  <a:lnTo>
                    <a:pt x="187" y="380"/>
                  </a:lnTo>
                  <a:lnTo>
                    <a:pt x="166" y="420"/>
                  </a:lnTo>
                  <a:lnTo>
                    <a:pt x="142" y="457"/>
                  </a:lnTo>
                  <a:lnTo>
                    <a:pt x="114" y="492"/>
                  </a:lnTo>
                  <a:lnTo>
                    <a:pt x="84" y="524"/>
                  </a:lnTo>
                  <a:lnTo>
                    <a:pt x="0" y="371"/>
                  </a:lnTo>
                  <a:lnTo>
                    <a:pt x="0" y="819"/>
                  </a:lnTo>
                  <a:lnTo>
                    <a:pt x="378" y="1032"/>
                  </a:lnTo>
                  <a:lnTo>
                    <a:pt x="306" y="909"/>
                  </a:lnTo>
                  <a:lnTo>
                    <a:pt x="354" y="871"/>
                  </a:lnTo>
                  <a:lnTo>
                    <a:pt x="398" y="831"/>
                  </a:lnTo>
                  <a:lnTo>
                    <a:pt x="440" y="787"/>
                  </a:lnTo>
                  <a:lnTo>
                    <a:pt x="480" y="741"/>
                  </a:lnTo>
                  <a:lnTo>
                    <a:pt x="515" y="692"/>
                  </a:lnTo>
                  <a:lnTo>
                    <a:pt x="547" y="641"/>
                  </a:lnTo>
                  <a:lnTo>
                    <a:pt x="575" y="588"/>
                  </a:lnTo>
                  <a:lnTo>
                    <a:pt x="600" y="533"/>
                  </a:lnTo>
                  <a:lnTo>
                    <a:pt x="621" y="476"/>
                  </a:lnTo>
                  <a:lnTo>
                    <a:pt x="638" y="419"/>
                  </a:lnTo>
                  <a:lnTo>
                    <a:pt x="651" y="359"/>
                  </a:lnTo>
                  <a:lnTo>
                    <a:pt x="659" y="300"/>
                  </a:lnTo>
                  <a:lnTo>
                    <a:pt x="664" y="239"/>
                  </a:lnTo>
                  <a:lnTo>
                    <a:pt x="665" y="180"/>
                  </a:lnTo>
                  <a:lnTo>
                    <a:pt x="662" y="119"/>
                  </a:lnTo>
                  <a:lnTo>
                    <a:pt x="654" y="59"/>
                  </a:lnTo>
                  <a:lnTo>
                    <a:pt x="642" y="0"/>
                  </a:lnTo>
                  <a:lnTo>
                    <a:pt x="454" y="190"/>
                  </a:lnTo>
                  <a:lnTo>
                    <a:pt x="217" y="121"/>
                  </a:lnTo>
                </a:path>
              </a:pathLst>
            </a:custGeom>
            <a:solidFill>
              <a:srgbClr val="007FDE"/>
            </a:solidFill>
            <a:ln w="12700" cap="rnd" cmpd="sng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blackWhite">
            <a:xfrm>
              <a:off x="2522" y="3027"/>
              <a:ext cx="1030" cy="637"/>
            </a:xfrm>
            <a:custGeom>
              <a:avLst/>
              <a:gdLst>
                <a:gd name="T0" fmla="*/ 792 w 1030"/>
                <a:gd name="T1" fmla="*/ 161 h 637"/>
                <a:gd name="T2" fmla="*/ 753 w 1030"/>
                <a:gd name="T3" fmla="*/ 175 h 637"/>
                <a:gd name="T4" fmla="*/ 712 w 1030"/>
                <a:gd name="T5" fmla="*/ 187 h 637"/>
                <a:gd name="T6" fmla="*/ 670 w 1030"/>
                <a:gd name="T7" fmla="*/ 193 h 637"/>
                <a:gd name="T8" fmla="*/ 628 w 1030"/>
                <a:gd name="T9" fmla="*/ 196 h 637"/>
                <a:gd name="T10" fmla="*/ 586 w 1030"/>
                <a:gd name="T11" fmla="*/ 194 h 637"/>
                <a:gd name="T12" fmla="*/ 544 w 1030"/>
                <a:gd name="T13" fmla="*/ 188 h 637"/>
                <a:gd name="T14" fmla="*/ 502 w 1030"/>
                <a:gd name="T15" fmla="*/ 179 h 637"/>
                <a:gd name="T16" fmla="*/ 462 w 1030"/>
                <a:gd name="T17" fmla="*/ 166 h 637"/>
                <a:gd name="T18" fmla="*/ 424 w 1030"/>
                <a:gd name="T19" fmla="*/ 148 h 637"/>
                <a:gd name="T20" fmla="*/ 388 w 1030"/>
                <a:gd name="T21" fmla="*/ 127 h 637"/>
                <a:gd name="T22" fmla="*/ 493 w 1030"/>
                <a:gd name="T23" fmla="*/ 0 h 637"/>
                <a:gd name="T24" fmla="*/ 73 w 1030"/>
                <a:gd name="T25" fmla="*/ 152 h 637"/>
                <a:gd name="T26" fmla="*/ 31 w 1030"/>
                <a:gd name="T27" fmla="*/ 403 h 637"/>
                <a:gd name="T28" fmla="*/ 33 w 1030"/>
                <a:gd name="T29" fmla="*/ 405 h 637"/>
                <a:gd name="T30" fmla="*/ 0 w 1030"/>
                <a:gd name="T31" fmla="*/ 588 h 637"/>
                <a:gd name="T32" fmla="*/ 104 w 1030"/>
                <a:gd name="T33" fmla="*/ 463 h 637"/>
                <a:gd name="T34" fmla="*/ 155 w 1030"/>
                <a:gd name="T35" fmla="*/ 498 h 637"/>
                <a:gd name="T36" fmla="*/ 208 w 1030"/>
                <a:gd name="T37" fmla="*/ 530 h 637"/>
                <a:gd name="T38" fmla="*/ 262 w 1030"/>
                <a:gd name="T39" fmla="*/ 557 h 637"/>
                <a:gd name="T40" fmla="*/ 319 w 1030"/>
                <a:gd name="T41" fmla="*/ 580 h 637"/>
                <a:gd name="T42" fmla="*/ 377 w 1030"/>
                <a:gd name="T43" fmla="*/ 600 h 637"/>
                <a:gd name="T44" fmla="*/ 435 w 1030"/>
                <a:gd name="T45" fmla="*/ 615 h 637"/>
                <a:gd name="T46" fmla="*/ 496 w 1030"/>
                <a:gd name="T47" fmla="*/ 627 h 637"/>
                <a:gd name="T48" fmla="*/ 557 w 1030"/>
                <a:gd name="T49" fmla="*/ 634 h 637"/>
                <a:gd name="T50" fmla="*/ 618 w 1030"/>
                <a:gd name="T51" fmla="*/ 636 h 637"/>
                <a:gd name="T52" fmla="*/ 679 w 1030"/>
                <a:gd name="T53" fmla="*/ 634 h 637"/>
                <a:gd name="T54" fmla="*/ 740 w 1030"/>
                <a:gd name="T55" fmla="*/ 628 h 637"/>
                <a:gd name="T56" fmla="*/ 801 w 1030"/>
                <a:gd name="T57" fmla="*/ 617 h 637"/>
                <a:gd name="T58" fmla="*/ 859 w 1030"/>
                <a:gd name="T59" fmla="*/ 603 h 637"/>
                <a:gd name="T60" fmla="*/ 917 w 1030"/>
                <a:gd name="T61" fmla="*/ 585 h 637"/>
                <a:gd name="T62" fmla="*/ 974 w 1030"/>
                <a:gd name="T63" fmla="*/ 561 h 637"/>
                <a:gd name="T64" fmla="*/ 1029 w 1030"/>
                <a:gd name="T65" fmla="*/ 534 h 637"/>
                <a:gd name="T66" fmla="*/ 795 w 1030"/>
                <a:gd name="T67" fmla="*/ 398 h 637"/>
                <a:gd name="T68" fmla="*/ 792 w 1030"/>
                <a:gd name="T69" fmla="*/ 161 h 6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30" h="637">
                  <a:moveTo>
                    <a:pt x="792" y="161"/>
                  </a:moveTo>
                  <a:lnTo>
                    <a:pt x="753" y="175"/>
                  </a:lnTo>
                  <a:lnTo>
                    <a:pt x="712" y="187"/>
                  </a:lnTo>
                  <a:lnTo>
                    <a:pt x="670" y="193"/>
                  </a:lnTo>
                  <a:lnTo>
                    <a:pt x="628" y="196"/>
                  </a:lnTo>
                  <a:lnTo>
                    <a:pt x="586" y="194"/>
                  </a:lnTo>
                  <a:lnTo>
                    <a:pt x="544" y="188"/>
                  </a:lnTo>
                  <a:lnTo>
                    <a:pt x="502" y="179"/>
                  </a:lnTo>
                  <a:lnTo>
                    <a:pt x="462" y="166"/>
                  </a:lnTo>
                  <a:lnTo>
                    <a:pt x="424" y="148"/>
                  </a:lnTo>
                  <a:lnTo>
                    <a:pt x="388" y="127"/>
                  </a:lnTo>
                  <a:lnTo>
                    <a:pt x="493" y="0"/>
                  </a:lnTo>
                  <a:lnTo>
                    <a:pt x="73" y="152"/>
                  </a:lnTo>
                  <a:lnTo>
                    <a:pt x="31" y="403"/>
                  </a:lnTo>
                  <a:lnTo>
                    <a:pt x="33" y="405"/>
                  </a:lnTo>
                  <a:lnTo>
                    <a:pt x="0" y="588"/>
                  </a:lnTo>
                  <a:lnTo>
                    <a:pt x="104" y="463"/>
                  </a:lnTo>
                  <a:lnTo>
                    <a:pt x="155" y="498"/>
                  </a:lnTo>
                  <a:lnTo>
                    <a:pt x="208" y="530"/>
                  </a:lnTo>
                  <a:lnTo>
                    <a:pt x="262" y="557"/>
                  </a:lnTo>
                  <a:lnTo>
                    <a:pt x="319" y="580"/>
                  </a:lnTo>
                  <a:lnTo>
                    <a:pt x="377" y="600"/>
                  </a:lnTo>
                  <a:lnTo>
                    <a:pt x="435" y="615"/>
                  </a:lnTo>
                  <a:lnTo>
                    <a:pt x="496" y="627"/>
                  </a:lnTo>
                  <a:lnTo>
                    <a:pt x="557" y="634"/>
                  </a:lnTo>
                  <a:lnTo>
                    <a:pt x="618" y="636"/>
                  </a:lnTo>
                  <a:lnTo>
                    <a:pt x="679" y="634"/>
                  </a:lnTo>
                  <a:lnTo>
                    <a:pt x="740" y="628"/>
                  </a:lnTo>
                  <a:lnTo>
                    <a:pt x="801" y="617"/>
                  </a:lnTo>
                  <a:lnTo>
                    <a:pt x="859" y="603"/>
                  </a:lnTo>
                  <a:lnTo>
                    <a:pt x="917" y="585"/>
                  </a:lnTo>
                  <a:lnTo>
                    <a:pt x="974" y="561"/>
                  </a:lnTo>
                  <a:lnTo>
                    <a:pt x="1029" y="534"/>
                  </a:lnTo>
                  <a:lnTo>
                    <a:pt x="795" y="398"/>
                  </a:lnTo>
                  <a:lnTo>
                    <a:pt x="792" y="161"/>
                  </a:lnTo>
                </a:path>
              </a:pathLst>
            </a:custGeom>
            <a:solidFill>
              <a:srgbClr val="007FDE"/>
            </a:solidFill>
            <a:ln w="12700" cap="rnd" cmpd="sng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blackWhite">
            <a:xfrm>
              <a:off x="2157" y="2422"/>
              <a:ext cx="697" cy="971"/>
            </a:xfrm>
            <a:custGeom>
              <a:avLst/>
              <a:gdLst>
                <a:gd name="T0" fmla="*/ 648 w 697"/>
                <a:gd name="T1" fmla="*/ 639 h 971"/>
                <a:gd name="T2" fmla="*/ 621 w 697"/>
                <a:gd name="T3" fmla="*/ 603 h 971"/>
                <a:gd name="T4" fmla="*/ 599 w 697"/>
                <a:gd name="T5" fmla="*/ 563 h 971"/>
                <a:gd name="T6" fmla="*/ 580 w 697"/>
                <a:gd name="T7" fmla="*/ 522 h 971"/>
                <a:gd name="T8" fmla="*/ 566 w 697"/>
                <a:gd name="T9" fmla="*/ 480 h 971"/>
                <a:gd name="T10" fmla="*/ 556 w 697"/>
                <a:gd name="T11" fmla="*/ 436 h 971"/>
                <a:gd name="T12" fmla="*/ 551 w 697"/>
                <a:gd name="T13" fmla="*/ 392 h 971"/>
                <a:gd name="T14" fmla="*/ 550 w 697"/>
                <a:gd name="T15" fmla="*/ 347 h 971"/>
                <a:gd name="T16" fmla="*/ 554 w 697"/>
                <a:gd name="T17" fmla="*/ 302 h 971"/>
                <a:gd name="T18" fmla="*/ 696 w 697"/>
                <a:gd name="T19" fmla="*/ 368 h 971"/>
                <a:gd name="T20" fmla="*/ 445 w 697"/>
                <a:gd name="T21" fmla="*/ 0 h 971"/>
                <a:gd name="T22" fmla="*/ 0 w 697"/>
                <a:gd name="T23" fmla="*/ 44 h 971"/>
                <a:gd name="T24" fmla="*/ 148 w 697"/>
                <a:gd name="T25" fmla="*/ 113 h 971"/>
                <a:gd name="T26" fmla="*/ 133 w 697"/>
                <a:gd name="T27" fmla="*/ 173 h 971"/>
                <a:gd name="T28" fmla="*/ 121 w 697"/>
                <a:gd name="T29" fmla="*/ 233 h 971"/>
                <a:gd name="T30" fmla="*/ 116 w 697"/>
                <a:gd name="T31" fmla="*/ 295 h 971"/>
                <a:gd name="T32" fmla="*/ 112 w 697"/>
                <a:gd name="T33" fmla="*/ 357 h 971"/>
                <a:gd name="T34" fmla="*/ 114 w 697"/>
                <a:gd name="T35" fmla="*/ 418 h 971"/>
                <a:gd name="T36" fmla="*/ 120 w 697"/>
                <a:gd name="T37" fmla="*/ 479 h 971"/>
                <a:gd name="T38" fmla="*/ 131 w 697"/>
                <a:gd name="T39" fmla="*/ 540 h 971"/>
                <a:gd name="T40" fmla="*/ 145 w 697"/>
                <a:gd name="T41" fmla="*/ 599 h 971"/>
                <a:gd name="T42" fmla="*/ 163 w 697"/>
                <a:gd name="T43" fmla="*/ 659 h 971"/>
                <a:gd name="T44" fmla="*/ 187 w 697"/>
                <a:gd name="T45" fmla="*/ 716 h 971"/>
                <a:gd name="T46" fmla="*/ 214 w 697"/>
                <a:gd name="T47" fmla="*/ 771 h 971"/>
                <a:gd name="T48" fmla="*/ 244 w 697"/>
                <a:gd name="T49" fmla="*/ 825 h 971"/>
                <a:gd name="T50" fmla="*/ 278 w 697"/>
                <a:gd name="T51" fmla="*/ 876 h 971"/>
                <a:gd name="T52" fmla="*/ 316 w 697"/>
                <a:gd name="T53" fmla="*/ 925 h 971"/>
                <a:gd name="T54" fmla="*/ 357 w 697"/>
                <a:gd name="T55" fmla="*/ 970 h 971"/>
                <a:gd name="T56" fmla="*/ 399 w 697"/>
                <a:gd name="T57" fmla="*/ 730 h 971"/>
                <a:gd name="T58" fmla="*/ 648 w 697"/>
                <a:gd name="T59" fmla="*/ 639 h 97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97" h="971">
                  <a:moveTo>
                    <a:pt x="648" y="639"/>
                  </a:moveTo>
                  <a:lnTo>
                    <a:pt x="621" y="603"/>
                  </a:lnTo>
                  <a:lnTo>
                    <a:pt x="599" y="563"/>
                  </a:lnTo>
                  <a:lnTo>
                    <a:pt x="580" y="522"/>
                  </a:lnTo>
                  <a:lnTo>
                    <a:pt x="566" y="480"/>
                  </a:lnTo>
                  <a:lnTo>
                    <a:pt x="556" y="436"/>
                  </a:lnTo>
                  <a:lnTo>
                    <a:pt x="551" y="392"/>
                  </a:lnTo>
                  <a:lnTo>
                    <a:pt x="550" y="347"/>
                  </a:lnTo>
                  <a:lnTo>
                    <a:pt x="554" y="302"/>
                  </a:lnTo>
                  <a:lnTo>
                    <a:pt x="696" y="368"/>
                  </a:lnTo>
                  <a:lnTo>
                    <a:pt x="445" y="0"/>
                  </a:lnTo>
                  <a:lnTo>
                    <a:pt x="0" y="44"/>
                  </a:lnTo>
                  <a:lnTo>
                    <a:pt x="148" y="113"/>
                  </a:lnTo>
                  <a:lnTo>
                    <a:pt x="133" y="173"/>
                  </a:lnTo>
                  <a:lnTo>
                    <a:pt x="121" y="233"/>
                  </a:lnTo>
                  <a:lnTo>
                    <a:pt x="116" y="295"/>
                  </a:lnTo>
                  <a:lnTo>
                    <a:pt x="112" y="357"/>
                  </a:lnTo>
                  <a:lnTo>
                    <a:pt x="114" y="418"/>
                  </a:lnTo>
                  <a:lnTo>
                    <a:pt x="120" y="479"/>
                  </a:lnTo>
                  <a:lnTo>
                    <a:pt x="131" y="540"/>
                  </a:lnTo>
                  <a:lnTo>
                    <a:pt x="145" y="599"/>
                  </a:lnTo>
                  <a:lnTo>
                    <a:pt x="163" y="659"/>
                  </a:lnTo>
                  <a:lnTo>
                    <a:pt x="187" y="716"/>
                  </a:lnTo>
                  <a:lnTo>
                    <a:pt x="214" y="771"/>
                  </a:lnTo>
                  <a:lnTo>
                    <a:pt x="244" y="825"/>
                  </a:lnTo>
                  <a:lnTo>
                    <a:pt x="278" y="876"/>
                  </a:lnTo>
                  <a:lnTo>
                    <a:pt x="316" y="925"/>
                  </a:lnTo>
                  <a:lnTo>
                    <a:pt x="357" y="970"/>
                  </a:lnTo>
                  <a:lnTo>
                    <a:pt x="399" y="730"/>
                  </a:lnTo>
                  <a:lnTo>
                    <a:pt x="648" y="639"/>
                  </a:lnTo>
                </a:path>
              </a:pathLst>
            </a:custGeom>
            <a:solidFill>
              <a:srgbClr val="007FDE"/>
            </a:solidFill>
            <a:ln w="12700" cap="rnd" cmpd="sng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blackWhite">
          <a:xfrm>
            <a:off x="5961066" y="2416190"/>
            <a:ext cx="75723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r>
              <a:rPr lang="zh-CN" altLang="en-US" sz="2000" b="1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数据建模</a:t>
            </a:r>
            <a:endParaRPr lang="en-US" altLang="zh-CN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23"/>
          <p:cNvSpPr txBox="1">
            <a:spLocks noChangeArrowheads="1"/>
          </p:cNvSpPr>
          <p:nvPr/>
        </p:nvSpPr>
        <p:spPr bwMode="auto">
          <a:xfrm>
            <a:off x="6284916" y="3190890"/>
            <a:ext cx="147002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noProof="1">
                <a:latin typeface="微软雅黑" pitchFamily="34" charset="-122"/>
                <a:ea typeface="微软雅黑" pitchFamily="34" charset="-122"/>
              </a:rPr>
              <a:t>多源异构商务大数据分析</a:t>
            </a:r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Rectangle 10"/>
          <p:cNvSpPr>
            <a:spLocks noChangeArrowheads="1"/>
          </p:cNvSpPr>
          <p:nvPr/>
        </p:nvSpPr>
        <p:spPr bwMode="blackWhite">
          <a:xfrm>
            <a:off x="7450141" y="2487627"/>
            <a:ext cx="6143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语义关联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blackWhite">
          <a:xfrm>
            <a:off x="7694616" y="3930665"/>
            <a:ext cx="9461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分布式存储与检索</a:t>
            </a:r>
            <a:endParaRPr lang="en-US" altLang="zh-CN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Rectangle 10"/>
          <p:cNvSpPr>
            <a:spLocks noChangeArrowheads="1"/>
          </p:cNvSpPr>
          <p:nvPr/>
        </p:nvSpPr>
        <p:spPr bwMode="blackWhite">
          <a:xfrm>
            <a:off x="6038854" y="4699015"/>
            <a:ext cx="1360487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分布式计算框架选择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Rectangle 10"/>
          <p:cNvSpPr>
            <a:spLocks noChangeArrowheads="1"/>
          </p:cNvSpPr>
          <p:nvPr/>
        </p:nvSpPr>
        <p:spPr bwMode="blackWhite">
          <a:xfrm>
            <a:off x="5280029" y="3448065"/>
            <a:ext cx="9461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统一弹性计算框架</a:t>
            </a:r>
            <a:endParaRPr lang="en-US" altLang="zh-CN" sz="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373385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6813799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子课题一：研究内容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34977" y="1264009"/>
            <a:ext cx="2279635" cy="5159579"/>
            <a:chOff x="434977" y="1264009"/>
            <a:chExt cx="2279635" cy="5159579"/>
          </a:xfrm>
        </p:grpSpPr>
        <p:sp>
          <p:nvSpPr>
            <p:cNvPr id="70" name="圆角矩形 69"/>
            <p:cNvSpPr>
              <a:spLocks noChangeArrowheads="1"/>
            </p:cNvSpPr>
            <p:nvPr/>
          </p:nvSpPr>
          <p:spPr bwMode="auto">
            <a:xfrm>
              <a:off x="440690" y="1264009"/>
              <a:ext cx="2232000" cy="648000"/>
            </a:xfrm>
            <a:prstGeom prst="roundRect">
              <a:avLst>
                <a:gd name="adj" fmla="val 4584"/>
              </a:avLst>
            </a:prstGeom>
            <a:solidFill>
              <a:srgbClr val="FFC9C9"/>
            </a:solidFill>
            <a:ln w="9525" algn="ctr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数据建模与语义关联</a:t>
              </a:r>
              <a:endParaRPr lang="zh-CN" altLang="en-US" b="1" noProof="1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圆角矩形 72"/>
            <p:cNvSpPr>
              <a:spLocks noChangeArrowheads="1"/>
            </p:cNvSpPr>
            <p:nvPr/>
          </p:nvSpPr>
          <p:spPr bwMode="auto">
            <a:xfrm>
              <a:off x="441325" y="2128080"/>
              <a:ext cx="2232025" cy="2808288"/>
            </a:xfrm>
            <a:prstGeom prst="roundRect">
              <a:avLst>
                <a:gd name="adj" fmla="val 4583"/>
              </a:avLst>
            </a:pr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 lIns="72000" tIns="108000" rIns="72000" bIns="0"/>
            <a:lstStyle/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新兴商务智能应用需求分析和语义描述模型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基于多标记分类的语义提取方法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商务领域本体模型和语义关联高效计算方法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4977" y="4972911"/>
              <a:ext cx="2279635" cy="1450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5"/>
          <p:cNvGrpSpPr/>
          <p:nvPr/>
        </p:nvGrpSpPr>
        <p:grpSpPr>
          <a:xfrm>
            <a:off x="2771775" y="1265279"/>
            <a:ext cx="2808288" cy="5164117"/>
            <a:chOff x="2771775" y="1265279"/>
            <a:chExt cx="2808288" cy="5164117"/>
          </a:xfrm>
        </p:grpSpPr>
        <p:sp>
          <p:nvSpPr>
            <p:cNvPr id="74" name="圆角矩形 73"/>
            <p:cNvSpPr>
              <a:spLocks noChangeArrowheads="1"/>
            </p:cNvSpPr>
            <p:nvPr/>
          </p:nvSpPr>
          <p:spPr bwMode="auto">
            <a:xfrm>
              <a:off x="3347864" y="1265279"/>
              <a:ext cx="2231390" cy="648000"/>
            </a:xfrm>
            <a:prstGeom prst="roundRect">
              <a:avLst>
                <a:gd name="adj" fmla="val 4584"/>
              </a:avLst>
            </a:prstGeom>
            <a:solidFill>
              <a:srgbClr val="DEFFBD"/>
            </a:solidFill>
            <a:ln w="9525" algn="ctr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 eaLnBrk="0" hangingPunct="0">
                <a:spcBef>
                  <a:spcPts val="600"/>
                </a:spcBef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分布式存储和检索</a:t>
              </a:r>
            </a:p>
          </p:txBody>
        </p:sp>
        <p:sp>
          <p:nvSpPr>
            <p:cNvPr id="76" name="右箭头 75"/>
            <p:cNvSpPr/>
            <p:nvPr/>
          </p:nvSpPr>
          <p:spPr>
            <a:xfrm>
              <a:off x="2771775" y="1285118"/>
              <a:ext cx="576263" cy="4841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79" name="圆角矩形 78"/>
            <p:cNvSpPr>
              <a:spLocks noChangeArrowheads="1"/>
            </p:cNvSpPr>
            <p:nvPr/>
          </p:nvSpPr>
          <p:spPr bwMode="auto">
            <a:xfrm>
              <a:off x="3348038" y="2128080"/>
              <a:ext cx="2232025" cy="2808288"/>
            </a:xfrm>
            <a:prstGeom prst="roundRect">
              <a:avLst>
                <a:gd name="adj" fmla="val 4583"/>
              </a:avLst>
            </a:pr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 lIns="72000" tIns="108000" rIns="72000" bIns="0"/>
            <a:lstStyle/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异构数据的存储模型设计及优化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en-US" altLang="zh-CN" b="1" dirty="0" err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NoSQL</a:t>
              </a:r>
              <a:r>
                <a:rPr lang="en-US" altLang="zh-CN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数据模型的高效分布式索引技术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基于代价模型的批量查询翻译器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54403" y="4830035"/>
              <a:ext cx="1974853" cy="1599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6"/>
          <p:cNvGrpSpPr/>
          <p:nvPr/>
        </p:nvGrpSpPr>
        <p:grpSpPr>
          <a:xfrm>
            <a:off x="5724525" y="1264009"/>
            <a:ext cx="2993601" cy="4994786"/>
            <a:chOff x="5724525" y="1264009"/>
            <a:chExt cx="2993601" cy="4994786"/>
          </a:xfrm>
        </p:grpSpPr>
        <p:sp>
          <p:nvSpPr>
            <p:cNvPr id="75" name="圆角矩形 74"/>
            <p:cNvSpPr>
              <a:spLocks noChangeArrowheads="1"/>
            </p:cNvSpPr>
            <p:nvPr/>
          </p:nvSpPr>
          <p:spPr bwMode="auto">
            <a:xfrm>
              <a:off x="6444615" y="1264009"/>
              <a:ext cx="2232025" cy="648000"/>
            </a:xfrm>
            <a:prstGeom prst="roundRect">
              <a:avLst>
                <a:gd name="adj" fmla="val 4584"/>
              </a:avLst>
            </a:prstGeom>
            <a:solidFill>
              <a:srgbClr val="BDBDFF"/>
            </a:solidFill>
            <a:ln w="9525" algn="ctr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 eaLnBrk="0" hangingPunct="0"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分布式计算框架</a:t>
              </a:r>
              <a:endParaRPr lang="en-US" altLang="zh-CN" b="1" noProof="1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</a:endParaRPr>
            </a:p>
            <a:p>
              <a:pPr algn="ctr" eaLnBrk="0" hangingPunct="0"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选择与融合</a:t>
              </a:r>
            </a:p>
          </p:txBody>
        </p:sp>
        <p:sp>
          <p:nvSpPr>
            <p:cNvPr id="77" name="右箭头 76"/>
            <p:cNvSpPr/>
            <p:nvPr/>
          </p:nvSpPr>
          <p:spPr>
            <a:xfrm>
              <a:off x="5724525" y="1285118"/>
              <a:ext cx="576263" cy="4841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80" name="圆角矩形 79"/>
            <p:cNvSpPr>
              <a:spLocks noChangeArrowheads="1"/>
            </p:cNvSpPr>
            <p:nvPr/>
          </p:nvSpPr>
          <p:spPr bwMode="auto">
            <a:xfrm>
              <a:off x="6445250" y="2128080"/>
              <a:ext cx="2232025" cy="2808288"/>
            </a:xfrm>
            <a:prstGeom prst="roundRect">
              <a:avLst>
                <a:gd name="adj" fmla="val 4583"/>
              </a:avLst>
            </a:pr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 lIns="72000" tIns="108000" rIns="72000" bIns="0"/>
            <a:lstStyle/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计算框架与</a:t>
              </a:r>
              <a:r>
                <a:rPr lang="en-US" altLang="zh-CN" b="1" dirty="0" err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NoSQL</a:t>
              </a:r>
              <a:r>
                <a:rPr lang="en-US" altLang="zh-CN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存储的衔接策略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适应多计算情景的统一计算弹性框架构建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典型数据挖掘任务计算分解策略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57950" y="5044349"/>
              <a:ext cx="2360176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7169" y="1876"/>
            <a:ext cx="8826294" cy="914926"/>
            <a:chOff x="62884" y="19990"/>
            <a:chExt cx="11766859" cy="1219742"/>
          </a:xfrm>
        </p:grpSpPr>
        <p:sp>
          <p:nvSpPr>
            <p:cNvPr id="110" name="矩形 109"/>
            <p:cNvSpPr/>
            <p:nvPr/>
          </p:nvSpPr>
          <p:spPr>
            <a:xfrm>
              <a:off x="10847734" y="312854"/>
              <a:ext cx="282739" cy="25083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197745" y="548679"/>
              <a:ext cx="631998" cy="531678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884" y="19990"/>
              <a:ext cx="10784851" cy="1219742"/>
              <a:chOff x="62884" y="19990"/>
              <a:chExt cx="10784851" cy="12197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1414687" y="312854"/>
                <a:ext cx="9433048" cy="250832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46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12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855192" y="297847"/>
                <a:ext cx="461964" cy="454242"/>
              </a:xfrm>
              <a:prstGeom prst="rect">
                <a:avLst/>
              </a:prstGeom>
              <a:solidFill>
                <a:srgbClr val="00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49686" y="785490"/>
                <a:ext cx="461964" cy="454242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32455" y="19990"/>
                <a:ext cx="297842" cy="29286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62884" y="312854"/>
                <a:ext cx="286802" cy="212114"/>
              </a:xfrm>
              <a:prstGeom prst="rect">
                <a:avLst/>
              </a:prstGeom>
              <a:solidFill>
                <a:srgbClr val="007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60" y="6397862"/>
            <a:ext cx="9140540" cy="465577"/>
            <a:chOff x="4612" y="6237312"/>
            <a:chExt cx="12715330" cy="620689"/>
          </a:xfrm>
          <a:gradFill>
            <a:gsLst>
              <a:gs pos="0">
                <a:srgbClr val="0070C0"/>
              </a:gs>
              <a:gs pos="46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2600000" scaled="0"/>
          </a:gradFill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612" y="6237312"/>
              <a:ext cx="9878320" cy="620688"/>
            </a:xfrm>
            <a:custGeom>
              <a:avLst/>
              <a:gdLst>
                <a:gd name="T0" fmla="*/ 6449 w 6689"/>
                <a:gd name="T1" fmla="*/ 447 h 447"/>
                <a:gd name="T2" fmla="*/ 0 w 6689"/>
                <a:gd name="T3" fmla="*/ 447 h 447"/>
                <a:gd name="T4" fmla="*/ 0 w 6689"/>
                <a:gd name="T5" fmla="*/ 0 h 447"/>
                <a:gd name="T6" fmla="*/ 6689 w 6689"/>
                <a:gd name="T7" fmla="*/ 0 h 447"/>
                <a:gd name="T8" fmla="*/ 6449 w 6689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9" h="447">
                  <a:moveTo>
                    <a:pt x="6449" y="447"/>
                  </a:moveTo>
                  <a:lnTo>
                    <a:pt x="0" y="447"/>
                  </a:lnTo>
                  <a:lnTo>
                    <a:pt x="0" y="0"/>
                  </a:lnTo>
                  <a:lnTo>
                    <a:pt x="6689" y="0"/>
                  </a:lnTo>
                  <a:lnTo>
                    <a:pt x="6449" y="447"/>
                  </a:lnTo>
                  <a:close/>
                </a:path>
              </a:pathLst>
            </a:custGeom>
            <a:grpFill/>
            <a:ln w="12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9731951" y="6237312"/>
              <a:ext cx="2987991" cy="620689"/>
            </a:xfrm>
            <a:custGeom>
              <a:avLst/>
              <a:gdLst>
                <a:gd name="T0" fmla="*/ 177 w 1618"/>
                <a:gd name="T1" fmla="*/ 0 h 330"/>
                <a:gd name="T2" fmla="*/ 1618 w 1618"/>
                <a:gd name="T3" fmla="*/ 0 h 330"/>
                <a:gd name="T4" fmla="*/ 1618 w 1618"/>
                <a:gd name="T5" fmla="*/ 330 h 330"/>
                <a:gd name="T6" fmla="*/ 0 w 1618"/>
                <a:gd name="T7" fmla="*/ 330 h 330"/>
                <a:gd name="T8" fmla="*/ 177 w 1618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8" h="330">
                  <a:moveTo>
                    <a:pt x="177" y="0"/>
                  </a:moveTo>
                  <a:lnTo>
                    <a:pt x="1618" y="0"/>
                  </a:lnTo>
                  <a:lnTo>
                    <a:pt x="1618" y="330"/>
                  </a:lnTo>
                  <a:lnTo>
                    <a:pt x="0" y="330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9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25"/>
            </a:p>
          </p:txBody>
        </p:sp>
      </p:grpSp>
      <p:sp>
        <p:nvSpPr>
          <p:cNvPr id="26" name="矩形 25"/>
          <p:cNvSpPr/>
          <p:nvPr/>
        </p:nvSpPr>
        <p:spPr>
          <a:xfrm>
            <a:off x="2680570" y="2304896"/>
            <a:ext cx="34294" cy="1806829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/>
          </a:p>
        </p:txBody>
      </p:sp>
      <p:sp>
        <p:nvSpPr>
          <p:cNvPr id="27" name="TextBox 26"/>
          <p:cNvSpPr txBox="1"/>
          <p:nvPr/>
        </p:nvSpPr>
        <p:spPr>
          <a:xfrm>
            <a:off x="3563888" y="3571876"/>
            <a:ext cx="19704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 smtClean="0">
                <a:latin typeface="微软雅黑" pitchFamily="34" charset="-122"/>
                <a:ea typeface="微软雅黑" pitchFamily="34" charset="-122"/>
              </a:rPr>
              <a:t>引言</a:t>
            </a:r>
            <a:endParaRPr lang="zh-CN" altLang="en-US" sz="35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68104" y="2872144"/>
            <a:ext cx="1074201" cy="664402"/>
            <a:chOff x="4219880" y="4182990"/>
            <a:chExt cx="1432082" cy="885754"/>
          </a:xfrm>
          <a:solidFill>
            <a:srgbClr val="007FDE">
              <a:alpha val="78000"/>
            </a:srgbClr>
          </a:solidFill>
        </p:grpSpPr>
        <p:sp>
          <p:nvSpPr>
            <p:cNvPr id="31" name="等腰三角形 30"/>
            <p:cNvSpPr/>
            <p:nvPr/>
          </p:nvSpPr>
          <p:spPr>
            <a:xfrm rot="5400000">
              <a:off x="4827295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4520342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4158793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34" name="组合 90"/>
          <p:cNvGrpSpPr/>
          <p:nvPr/>
        </p:nvGrpSpPr>
        <p:grpSpPr>
          <a:xfrm>
            <a:off x="3428996" y="2348880"/>
            <a:ext cx="1015512" cy="1008682"/>
            <a:chOff x="6561493" y="1757290"/>
            <a:chExt cx="1353839" cy="1398007"/>
          </a:xfrm>
        </p:grpSpPr>
        <p:grpSp>
          <p:nvGrpSpPr>
            <p:cNvPr id="35" name="组合 94"/>
            <p:cNvGrpSpPr/>
            <p:nvPr/>
          </p:nvGrpSpPr>
          <p:grpSpPr>
            <a:xfrm>
              <a:off x="6561493" y="1757290"/>
              <a:ext cx="1353839" cy="1398007"/>
              <a:chOff x="6416530" y="2129546"/>
              <a:chExt cx="1500958" cy="1549924"/>
            </a:xfrm>
          </p:grpSpPr>
          <p:sp>
            <p:nvSpPr>
              <p:cNvPr id="37" name="椭圆 36"/>
              <p:cNvSpPr/>
              <p:nvPr/>
            </p:nvSpPr>
            <p:spPr>
              <a:xfrm flipH="1" flipV="1">
                <a:off x="6416530" y="2129546"/>
                <a:ext cx="1500958" cy="1549924"/>
              </a:xfrm>
              <a:prstGeom prst="ellipse">
                <a:avLst/>
              </a:prstGeom>
              <a:noFill/>
              <a:ln w="60325" cap="rnd" cmpd="sng">
                <a:solidFill>
                  <a:srgbClr val="007FDE"/>
                </a:solidFill>
                <a:round/>
              </a:ln>
              <a:effectLst>
                <a:innerShdw blurRad="12700" dist="50800" dir="9660000">
                  <a:schemeClr val="tx1"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aseline="3000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 flipH="1" flipV="1">
                <a:off x="6505959" y="2221893"/>
                <a:ext cx="1322104" cy="136523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9999">
                    <a:schemeClr val="bg1"/>
                  </a:gs>
                  <a:gs pos="70000">
                    <a:schemeClr val="bg1"/>
                  </a:gs>
                  <a:gs pos="100000">
                    <a:srgbClr val="FFEBFA"/>
                  </a:gs>
                </a:gsLst>
                <a:lin ang="16200000" scaled="0"/>
              </a:gradFill>
              <a:ln>
                <a:noFill/>
              </a:ln>
              <a:effectLst>
                <a:outerShdw blurRad="101600" dir="1980000" sx="95000" sy="95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 baseline="3000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723578" y="1902281"/>
              <a:ext cx="977728" cy="1119749"/>
            </a:xfrm>
            <a:prstGeom prst="rect">
              <a:avLst/>
            </a:prstGeom>
            <a:noFill/>
          </p:spPr>
          <p:txBody>
            <a:bodyPr wrap="square" lIns="68582" tIns="34291" rIns="68582" bIns="34291" rtlCol="0">
              <a:spAutoFit/>
            </a:bodyPr>
            <a:lstStyle/>
            <a:p>
              <a:pPr algn="ctr"/>
              <a:r>
                <a:rPr lang="en-US" altLang="zh-CN" sz="4800" b="1" spc="-113" dirty="0" smtClean="0">
                  <a:solidFill>
                    <a:srgbClr val="0070C0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01</a:t>
              </a:r>
              <a:endParaRPr lang="zh-CN" altLang="en-US" sz="4800" b="1" spc="-113" dirty="0">
                <a:solidFill>
                  <a:srgbClr val="0070C0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6295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5948431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7" y="559338"/>
            <a:ext cx="4357718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子课题一：关键问题与技术路线研究内容</a:t>
            </a:r>
          </a:p>
        </p:txBody>
      </p:sp>
      <p:sp>
        <p:nvSpPr>
          <p:cNvPr id="87" name="矩形 86"/>
          <p:cNvSpPr>
            <a:spLocks noChangeArrowheads="1"/>
          </p:cNvSpPr>
          <p:nvPr/>
        </p:nvSpPr>
        <p:spPr bwMode="auto">
          <a:xfrm>
            <a:off x="258793" y="1523044"/>
            <a:ext cx="1460500" cy="1400383"/>
          </a:xfrm>
          <a:prstGeom prst="rect">
            <a:avLst/>
          </a:prstGeom>
          <a:solidFill>
            <a:srgbClr val="007FDE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1700" b="1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①</a:t>
            </a:r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：第三</a:t>
            </a:r>
            <a:r>
              <a:rPr lang="zh-CN" altLang="en-US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方社交平台数据和线下轨迹数据采集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1822481" y="1346238"/>
            <a:ext cx="7077075" cy="1755775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985993" y="2405101"/>
            <a:ext cx="2058988" cy="25400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050" dirty="0"/>
              <a:t>基于</a:t>
            </a:r>
            <a:r>
              <a:rPr lang="en-US" altLang="zh-CN" sz="1050" dirty="0" err="1"/>
              <a:t>Scrapy</a:t>
            </a:r>
            <a:r>
              <a:rPr lang="en-US" altLang="zh-CN" sz="1050" dirty="0"/>
              <a:t> </a:t>
            </a:r>
            <a:r>
              <a:rPr lang="zh-CN" altLang="en-US" sz="1050" dirty="0"/>
              <a:t>的</a:t>
            </a:r>
            <a:r>
              <a:rPr lang="zh-CN" altLang="en-US" sz="1050" dirty="0" smtClean="0"/>
              <a:t>大规模分布式集群</a:t>
            </a:r>
            <a:endParaRPr lang="zh-CN" altLang="en-US" sz="1050" dirty="0"/>
          </a:p>
        </p:txBody>
      </p:sp>
      <p:cxnSp>
        <p:nvCxnSpPr>
          <p:cNvPr id="90" name="直接箭头连接符 89"/>
          <p:cNvCxnSpPr>
            <a:stCxn id="89" idx="0"/>
          </p:cNvCxnSpPr>
          <p:nvPr/>
        </p:nvCxnSpPr>
        <p:spPr>
          <a:xfrm flipH="1" flipV="1">
            <a:off x="3016281" y="2189201"/>
            <a:ext cx="0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2020918" y="1924088"/>
            <a:ext cx="1990725" cy="25400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050" dirty="0"/>
              <a:t>内存数据库</a:t>
            </a:r>
            <a:r>
              <a:rPr lang="en-US" altLang="zh-CN" sz="1050" dirty="0" err="1"/>
              <a:t>Redis</a:t>
            </a:r>
            <a:r>
              <a:rPr lang="en-US" altLang="zh-CN" sz="1050" dirty="0"/>
              <a:t> </a:t>
            </a:r>
            <a:r>
              <a:rPr lang="zh-CN" altLang="en-US" sz="1050" dirty="0"/>
              <a:t>存储任务</a:t>
            </a:r>
            <a:r>
              <a:rPr lang="zh-CN" altLang="en-US" sz="1050" dirty="0" smtClean="0"/>
              <a:t>队列</a:t>
            </a:r>
            <a:endParaRPr lang="zh-CN" altLang="en-US" sz="1050" dirty="0"/>
          </a:p>
        </p:txBody>
      </p:sp>
      <p:sp>
        <p:nvSpPr>
          <p:cNvPr id="92" name="矩形 91"/>
          <p:cNvSpPr/>
          <p:nvPr/>
        </p:nvSpPr>
        <p:spPr>
          <a:xfrm>
            <a:off x="2179668" y="1446251"/>
            <a:ext cx="1679575" cy="25400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050" dirty="0"/>
              <a:t>应用容器引擎</a:t>
            </a:r>
            <a:r>
              <a:rPr lang="en-US" altLang="zh-CN" sz="1050" dirty="0"/>
              <a:t>Docker </a:t>
            </a:r>
            <a:r>
              <a:rPr lang="zh-CN" altLang="en-US" sz="1050" dirty="0"/>
              <a:t>封装</a:t>
            </a:r>
          </a:p>
        </p:txBody>
      </p:sp>
      <p:cxnSp>
        <p:nvCxnSpPr>
          <p:cNvPr id="93" name="直接箭头连接符 92"/>
          <p:cNvCxnSpPr/>
          <p:nvPr/>
        </p:nvCxnSpPr>
        <p:spPr>
          <a:xfrm flipH="1" flipV="1">
            <a:off x="3016281" y="1708188"/>
            <a:ext cx="0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4175156" y="2405101"/>
            <a:ext cx="2219325" cy="25400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050" dirty="0"/>
              <a:t>基于</a:t>
            </a:r>
            <a:r>
              <a:rPr lang="en-US" altLang="zh-CN" sz="1050" dirty="0"/>
              <a:t>RFID </a:t>
            </a:r>
            <a:r>
              <a:rPr lang="zh-CN" altLang="en-US" sz="1050" dirty="0"/>
              <a:t>的线下轨迹数据采集系统</a:t>
            </a:r>
          </a:p>
        </p:txBody>
      </p:sp>
      <p:sp>
        <p:nvSpPr>
          <p:cNvPr id="95" name="矩形 94"/>
          <p:cNvSpPr/>
          <p:nvPr/>
        </p:nvSpPr>
        <p:spPr>
          <a:xfrm>
            <a:off x="4249768" y="1924088"/>
            <a:ext cx="2070100" cy="25400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050" dirty="0"/>
              <a:t>基于自适应窗口的时间平滑策略</a:t>
            </a:r>
          </a:p>
        </p:txBody>
      </p:sp>
      <p:sp>
        <p:nvSpPr>
          <p:cNvPr id="96" name="矩形 95"/>
          <p:cNvSpPr/>
          <p:nvPr/>
        </p:nvSpPr>
        <p:spPr>
          <a:xfrm>
            <a:off x="4438681" y="1446251"/>
            <a:ext cx="1666875" cy="254000"/>
          </a:xfrm>
          <a:prstGeom prst="rect">
            <a:avLst/>
          </a:prstGeom>
          <a:ln>
            <a:solidFill>
              <a:srgbClr val="00B050"/>
            </a:solidFill>
            <a:prstDash val="lgDash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050" dirty="0"/>
              <a:t>多源传感器定位</a:t>
            </a:r>
            <a:r>
              <a:rPr lang="zh-CN" altLang="en-US" sz="1050" dirty="0" smtClean="0"/>
              <a:t>数据融合</a:t>
            </a:r>
            <a:endParaRPr lang="zh-CN" altLang="en-US" sz="1050" dirty="0"/>
          </a:p>
        </p:txBody>
      </p:sp>
      <p:cxnSp>
        <p:nvCxnSpPr>
          <p:cNvPr id="97" name="直接箭头连接符 96"/>
          <p:cNvCxnSpPr/>
          <p:nvPr/>
        </p:nvCxnSpPr>
        <p:spPr>
          <a:xfrm flipH="1" flipV="1">
            <a:off x="5272118" y="1700251"/>
            <a:ext cx="0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H="1" flipV="1">
            <a:off x="5272118" y="2189201"/>
            <a:ext cx="0" cy="215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>
            <a:spLocks noChangeArrowheads="1"/>
          </p:cNvSpPr>
          <p:nvPr/>
        </p:nvSpPr>
        <p:spPr bwMode="auto">
          <a:xfrm>
            <a:off x="2000232" y="2643182"/>
            <a:ext cx="2133918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7FDE"/>
                </a:solidFill>
                <a:latin typeface="黑体" pitchFamily="2" charset="-122"/>
                <a:ea typeface="黑体" pitchFamily="2" charset="-122"/>
              </a:rPr>
              <a:t>社交平台数据采集</a:t>
            </a:r>
          </a:p>
        </p:txBody>
      </p:sp>
      <p:sp>
        <p:nvSpPr>
          <p:cNvPr id="100" name="矩形 99"/>
          <p:cNvSpPr>
            <a:spLocks noChangeArrowheads="1"/>
          </p:cNvSpPr>
          <p:nvPr/>
        </p:nvSpPr>
        <p:spPr bwMode="auto">
          <a:xfrm>
            <a:off x="4487893" y="2643182"/>
            <a:ext cx="164660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7FDE"/>
                </a:solidFill>
                <a:latin typeface="黑体" pitchFamily="2" charset="-122"/>
                <a:ea typeface="黑体" pitchFamily="2" charset="-122"/>
              </a:rPr>
              <a:t>线下数据采集</a:t>
            </a: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281" y="1630401"/>
            <a:ext cx="23828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5"/>
          <p:cNvGrpSpPr/>
          <p:nvPr/>
        </p:nvGrpSpPr>
        <p:grpSpPr>
          <a:xfrm>
            <a:off x="285720" y="4603772"/>
            <a:ext cx="5819836" cy="1897062"/>
            <a:chOff x="285720" y="4603772"/>
            <a:chExt cx="5819836" cy="1897062"/>
          </a:xfrm>
        </p:grpSpPr>
        <p:sp>
          <p:nvSpPr>
            <p:cNvPr id="103" name="矩形 102"/>
            <p:cNvSpPr>
              <a:spLocks noChangeArrowheads="1"/>
            </p:cNvSpPr>
            <p:nvPr/>
          </p:nvSpPr>
          <p:spPr bwMode="auto">
            <a:xfrm>
              <a:off x="285720" y="5004871"/>
              <a:ext cx="1500198" cy="1138773"/>
            </a:xfrm>
            <a:prstGeom prst="rect">
              <a:avLst/>
            </a:prstGeom>
            <a:solidFill>
              <a:srgbClr val="007FDE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关键问题③：</a:t>
              </a:r>
              <a:endPara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异构商务大数据的分布式存储和检索</a:t>
              </a: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1857406" y="4603772"/>
              <a:ext cx="4248150" cy="1897062"/>
            </a:xfrm>
            <a:prstGeom prst="roundRect">
              <a:avLst>
                <a:gd name="adj" fmla="val 7511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952656" y="6111897"/>
              <a:ext cx="571500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MySQL</a:t>
              </a:r>
              <a:endParaRPr lang="zh-CN" altLang="en-US" sz="1050" dirty="0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2782918" y="6107134"/>
              <a:ext cx="858838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结构化数据</a:t>
              </a:r>
            </a:p>
          </p:txBody>
        </p:sp>
        <p:cxnSp>
          <p:nvCxnSpPr>
            <p:cNvPr id="108" name="直接箭头连接符 107"/>
            <p:cNvCxnSpPr/>
            <p:nvPr/>
          </p:nvCxnSpPr>
          <p:spPr>
            <a:xfrm>
              <a:off x="2516218" y="6234134"/>
              <a:ext cx="26670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/>
            <p:cNvSpPr/>
            <p:nvPr/>
          </p:nvSpPr>
          <p:spPr>
            <a:xfrm>
              <a:off x="1952656" y="5737247"/>
              <a:ext cx="733425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MongoDB</a:t>
              </a:r>
              <a:endParaRPr lang="zh-CN" altLang="en-US" sz="1050" dirty="0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2922618" y="5737247"/>
              <a:ext cx="723900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文本数据</a:t>
              </a:r>
            </a:p>
          </p:txBody>
        </p:sp>
        <p:cxnSp>
          <p:nvCxnSpPr>
            <p:cNvPr id="111" name="直接箭头连接符 110"/>
            <p:cNvCxnSpPr/>
            <p:nvPr/>
          </p:nvCxnSpPr>
          <p:spPr>
            <a:xfrm>
              <a:off x="2668618" y="5864247"/>
              <a:ext cx="26670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/>
            <p:cNvSpPr/>
            <p:nvPr/>
          </p:nvSpPr>
          <p:spPr>
            <a:xfrm>
              <a:off x="1962181" y="5332434"/>
              <a:ext cx="522287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Neo4J</a:t>
              </a:r>
              <a:endParaRPr lang="zh-CN" altLang="en-US" sz="1050" dirty="0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3054381" y="5332434"/>
              <a:ext cx="588962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 smtClean="0"/>
                <a:t>图数据</a:t>
              </a:r>
              <a:endParaRPr lang="zh-CN" altLang="en-US" sz="1050" dirty="0"/>
            </a:p>
          </p:txBody>
        </p:sp>
        <p:cxnSp>
          <p:nvCxnSpPr>
            <p:cNvPr id="114" name="直接箭头连接符 113"/>
            <p:cNvCxnSpPr>
              <a:endCxn id="113" idx="1"/>
            </p:cNvCxnSpPr>
            <p:nvPr/>
          </p:nvCxnSpPr>
          <p:spPr>
            <a:xfrm>
              <a:off x="2497168" y="5456259"/>
              <a:ext cx="557213" cy="3175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1985993" y="4873647"/>
              <a:ext cx="522288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 err="1"/>
                <a:t>Hbase</a:t>
              </a:r>
              <a:endParaRPr lang="zh-CN" altLang="en-US" sz="1050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2917856" y="4865709"/>
              <a:ext cx="723900" cy="254000"/>
            </a:xfrm>
            <a:prstGeom prst="rect">
              <a:avLst/>
            </a:prstGeom>
            <a:ln>
              <a:solidFill>
                <a:srgbClr val="0070C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轨迹数据</a:t>
              </a:r>
            </a:p>
          </p:txBody>
        </p:sp>
        <p:cxnSp>
          <p:nvCxnSpPr>
            <p:cNvPr id="122" name="直接箭头连接符 121"/>
            <p:cNvCxnSpPr/>
            <p:nvPr/>
          </p:nvCxnSpPr>
          <p:spPr>
            <a:xfrm>
              <a:off x="2516218" y="5000647"/>
              <a:ext cx="419100" cy="158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4781" y="4873647"/>
              <a:ext cx="2289175" cy="1471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6"/>
          <p:cNvGrpSpPr/>
          <p:nvPr/>
        </p:nvGrpSpPr>
        <p:grpSpPr>
          <a:xfrm>
            <a:off x="6272243" y="3260567"/>
            <a:ext cx="2728913" cy="3240267"/>
            <a:chOff x="6272243" y="3260567"/>
            <a:chExt cx="2728913" cy="3240267"/>
          </a:xfrm>
        </p:grpSpPr>
        <p:sp>
          <p:nvSpPr>
            <p:cNvPr id="84" name="圆角矩形 83"/>
            <p:cNvSpPr/>
            <p:nvPr/>
          </p:nvSpPr>
          <p:spPr>
            <a:xfrm>
              <a:off x="6272243" y="4603772"/>
              <a:ext cx="2728913" cy="1897062"/>
            </a:xfrm>
            <a:prstGeom prst="roundRect">
              <a:avLst>
                <a:gd name="adj" fmla="val 7511"/>
              </a:avLst>
            </a:prstGeom>
            <a:ln>
              <a:solidFill>
                <a:srgbClr val="007FD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5" name="矩形 104"/>
            <p:cNvSpPr>
              <a:spLocks noChangeArrowheads="1"/>
            </p:cNvSpPr>
            <p:nvPr/>
          </p:nvSpPr>
          <p:spPr bwMode="auto">
            <a:xfrm>
              <a:off x="6975506" y="3260567"/>
              <a:ext cx="1852612" cy="1138773"/>
            </a:xfrm>
            <a:prstGeom prst="rect">
              <a:avLst/>
            </a:prstGeom>
            <a:solidFill>
              <a:srgbClr val="007FDE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关键问题④：</a:t>
              </a:r>
              <a:endParaRPr lang="en-US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面向大数据挖掘的分布式计算框架选择与融合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6445281" y="6059509"/>
              <a:ext cx="592137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STORM</a:t>
              </a:r>
              <a:endParaRPr lang="zh-CN" altLang="en-US" sz="1050" dirty="0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7318406" y="6051572"/>
              <a:ext cx="1530350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实时推荐、增量式更新</a:t>
              </a:r>
            </a:p>
          </p:txBody>
        </p:sp>
        <p:cxnSp>
          <p:nvCxnSpPr>
            <p:cNvPr id="126" name="直接箭头连接符 125"/>
            <p:cNvCxnSpPr/>
            <p:nvPr/>
          </p:nvCxnSpPr>
          <p:spPr>
            <a:xfrm>
              <a:off x="7048531" y="6175397"/>
              <a:ext cx="2667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/>
            <p:cNvSpPr/>
            <p:nvPr/>
          </p:nvSpPr>
          <p:spPr>
            <a:xfrm>
              <a:off x="6451631" y="5668984"/>
              <a:ext cx="488950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Spark</a:t>
              </a:r>
              <a:endParaRPr lang="zh-CN" altLang="en-US" sz="1050" dirty="0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7834343" y="5680097"/>
              <a:ext cx="993775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推荐模型训练</a:t>
              </a:r>
            </a:p>
          </p:txBody>
        </p:sp>
        <p:cxnSp>
          <p:nvCxnSpPr>
            <p:cNvPr id="129" name="直接箭头连接符 128"/>
            <p:cNvCxnSpPr>
              <a:endCxn id="128" idx="1"/>
            </p:cNvCxnSpPr>
            <p:nvPr/>
          </p:nvCxnSpPr>
          <p:spPr>
            <a:xfrm>
              <a:off x="6940581" y="5795984"/>
              <a:ext cx="893762" cy="111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6445281" y="5278459"/>
              <a:ext cx="390525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BSP</a:t>
              </a:r>
              <a:endParaRPr lang="zh-CN" altLang="en-US" sz="1050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7566056" y="5280047"/>
              <a:ext cx="1262062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聚类和分类器训练</a:t>
              </a:r>
            </a:p>
          </p:txBody>
        </p:sp>
        <p:cxnSp>
          <p:nvCxnSpPr>
            <p:cNvPr id="132" name="直接箭头连接符 131"/>
            <p:cNvCxnSpPr>
              <a:stCxn id="130" idx="3"/>
              <a:endCxn id="131" idx="1"/>
            </p:cNvCxnSpPr>
            <p:nvPr/>
          </p:nvCxnSpPr>
          <p:spPr>
            <a:xfrm>
              <a:off x="6835806" y="5405459"/>
              <a:ext cx="730250" cy="15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6451631" y="4821259"/>
              <a:ext cx="841375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050" dirty="0"/>
                <a:t>MapReduce</a:t>
              </a:r>
              <a:endParaRPr lang="zh-CN" altLang="en-US" sz="1050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8104218" y="4813322"/>
              <a:ext cx="723900" cy="254000"/>
            </a:xfrm>
            <a:prstGeom prst="rect">
              <a:avLst/>
            </a:prstGeom>
            <a:ln>
              <a:solidFill>
                <a:schemeClr val="accent2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/>
                <a:t>关联分析</a:t>
              </a: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7293006" y="4940322"/>
              <a:ext cx="811212" cy="317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4"/>
          <p:cNvGrpSpPr/>
          <p:nvPr/>
        </p:nvGrpSpPr>
        <p:grpSpPr>
          <a:xfrm>
            <a:off x="253980" y="3220880"/>
            <a:ext cx="6581826" cy="1216025"/>
            <a:chOff x="253980" y="3220880"/>
            <a:chExt cx="6581826" cy="1216025"/>
          </a:xfrm>
        </p:grpSpPr>
        <p:sp>
          <p:nvSpPr>
            <p:cNvPr id="85" name="圆角矩形 84"/>
            <p:cNvSpPr/>
            <p:nvPr/>
          </p:nvSpPr>
          <p:spPr>
            <a:xfrm>
              <a:off x="1857406" y="3220880"/>
              <a:ext cx="4978400" cy="1216025"/>
            </a:xfrm>
            <a:prstGeom prst="roundRect">
              <a:avLst>
                <a:gd name="adj" fmla="val 7511"/>
              </a:avLst>
            </a:prstGeom>
            <a:ln>
              <a:solidFill>
                <a:srgbClr val="007FD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02" name="矩形 101"/>
            <p:cNvSpPr>
              <a:spLocks noChangeArrowheads="1"/>
            </p:cNvSpPr>
            <p:nvPr/>
          </p:nvSpPr>
          <p:spPr bwMode="auto">
            <a:xfrm>
              <a:off x="253980" y="3290359"/>
              <a:ext cx="1460500" cy="1138773"/>
            </a:xfrm>
            <a:prstGeom prst="rect">
              <a:avLst/>
            </a:prstGeom>
            <a:solidFill>
              <a:srgbClr val="007FDE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00" b="1" spc="-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关键问题②：</a:t>
              </a:r>
              <a:endParaRPr lang="en-US" altLang="zh-CN" sz="1700" b="1" spc="-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异构商务大数据建模及语义提取</a:t>
              </a:r>
            </a:p>
          </p:txBody>
        </p:sp>
        <p:sp>
          <p:nvSpPr>
            <p:cNvPr id="142" name="矩形 141"/>
            <p:cNvSpPr/>
            <p:nvPr/>
          </p:nvSpPr>
          <p:spPr>
            <a:xfrm>
              <a:off x="2020918" y="3363755"/>
              <a:ext cx="722313" cy="254000"/>
            </a:xfrm>
            <a:prstGeom prst="rect">
              <a:avLst/>
            </a:prstGeom>
            <a:ln>
              <a:solidFill>
                <a:srgbClr val="CC000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 smtClean="0"/>
                <a:t>语义提取</a:t>
              </a:r>
              <a:endParaRPr lang="zh-CN" altLang="en-US" sz="1050" dirty="0"/>
            </a:p>
          </p:txBody>
        </p:sp>
        <p:cxnSp>
          <p:nvCxnSpPr>
            <p:cNvPr id="143" name="直接箭头连接符 142"/>
            <p:cNvCxnSpPr/>
            <p:nvPr/>
          </p:nvCxnSpPr>
          <p:spPr>
            <a:xfrm>
              <a:off x="2743231" y="3489167"/>
              <a:ext cx="420687" cy="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矩形 143"/>
            <p:cNvSpPr/>
            <p:nvPr/>
          </p:nvSpPr>
          <p:spPr>
            <a:xfrm>
              <a:off x="3163918" y="3365342"/>
              <a:ext cx="722313" cy="254000"/>
            </a:xfrm>
            <a:prstGeom prst="rect">
              <a:avLst/>
            </a:prstGeom>
            <a:ln>
              <a:solidFill>
                <a:srgbClr val="CC000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 smtClean="0"/>
                <a:t>基础语义</a:t>
              </a:r>
              <a:endParaRPr lang="zh-CN" altLang="en-US" sz="1050" dirty="0"/>
            </a:p>
          </p:txBody>
        </p:sp>
        <p:cxnSp>
          <p:nvCxnSpPr>
            <p:cNvPr id="145" name="直接箭头连接符 144"/>
            <p:cNvCxnSpPr/>
            <p:nvPr/>
          </p:nvCxnSpPr>
          <p:spPr>
            <a:xfrm>
              <a:off x="3859243" y="3501867"/>
              <a:ext cx="419100" cy="3175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/>
            <p:cNvSpPr/>
            <p:nvPr/>
          </p:nvSpPr>
          <p:spPr>
            <a:xfrm>
              <a:off x="4278343" y="3365342"/>
              <a:ext cx="858838" cy="254000"/>
            </a:xfrm>
            <a:prstGeom prst="rect">
              <a:avLst/>
            </a:prstGeom>
            <a:ln>
              <a:solidFill>
                <a:srgbClr val="CC000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 smtClean="0"/>
                <a:t>结构化分类</a:t>
              </a:r>
              <a:endParaRPr lang="zh-CN" altLang="en-US" sz="1050" dirty="0"/>
            </a:p>
          </p:txBody>
        </p:sp>
        <p:cxnSp>
          <p:nvCxnSpPr>
            <p:cNvPr id="147" name="直接箭头连接符 146"/>
            <p:cNvCxnSpPr/>
            <p:nvPr/>
          </p:nvCxnSpPr>
          <p:spPr>
            <a:xfrm>
              <a:off x="5151468" y="3487580"/>
              <a:ext cx="419100" cy="158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5570568" y="3365342"/>
              <a:ext cx="1127125" cy="254000"/>
            </a:xfrm>
            <a:prstGeom prst="rect">
              <a:avLst/>
            </a:prstGeom>
            <a:ln>
              <a:solidFill>
                <a:srgbClr val="CC000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 smtClean="0"/>
                <a:t>结构化语义描述</a:t>
              </a:r>
              <a:endParaRPr lang="zh-CN" altLang="en-US" sz="1050" dirty="0"/>
            </a:p>
          </p:txBody>
        </p:sp>
        <p:cxnSp>
          <p:nvCxnSpPr>
            <p:cNvPr id="149" name="直接箭头连接符 148"/>
            <p:cNvCxnSpPr/>
            <p:nvPr/>
          </p:nvCxnSpPr>
          <p:spPr>
            <a:xfrm>
              <a:off x="3524281" y="3620930"/>
              <a:ext cx="0" cy="31908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095656" y="3940017"/>
              <a:ext cx="858837" cy="254000"/>
            </a:xfrm>
            <a:prstGeom prst="rect">
              <a:avLst/>
            </a:prstGeom>
            <a:ln>
              <a:solidFill>
                <a:srgbClr val="CC0000"/>
              </a:solidFill>
              <a:prstDash val="lgDash"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050" dirty="0" smtClean="0"/>
                <a:t>结构化学习</a:t>
              </a:r>
              <a:endParaRPr lang="zh-CN" altLang="en-US" sz="1050" dirty="0"/>
            </a:p>
          </p:txBody>
        </p:sp>
        <p:cxnSp>
          <p:nvCxnSpPr>
            <p:cNvPr id="151" name="肘形连接符 150"/>
            <p:cNvCxnSpPr/>
            <p:nvPr/>
          </p:nvCxnSpPr>
          <p:spPr>
            <a:xfrm flipV="1">
              <a:off x="3954493" y="3620930"/>
              <a:ext cx="752475" cy="446087"/>
            </a:xfrm>
            <a:prstGeom prst="bentConnector3">
              <a:avLst>
                <a:gd name="adj1" fmla="val 100218"/>
              </a:avLst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>
              <a:off x="2381281" y="4067017"/>
              <a:ext cx="687387" cy="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矩形 152"/>
            <p:cNvSpPr>
              <a:spLocks noChangeArrowheads="1"/>
            </p:cNvSpPr>
            <p:nvPr/>
          </p:nvSpPr>
          <p:spPr bwMode="auto">
            <a:xfrm>
              <a:off x="2266981" y="3868580"/>
              <a:ext cx="800100" cy="215900"/>
            </a:xfrm>
            <a:prstGeom prst="rect">
              <a:avLst/>
            </a:prstGeom>
            <a:noFill/>
            <a:ln w="9525">
              <a:noFill/>
              <a:prstDash val="lgDash"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800">
                  <a:latin typeface="Calibri" pitchFamily="34" charset="0"/>
                </a:rPr>
                <a:t>人工标注样本</a:t>
              </a:r>
            </a:p>
          </p:txBody>
        </p:sp>
        <p:pic>
          <p:nvPicPr>
            <p:cNvPr id="154" name="图片 153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7831" y="3652680"/>
              <a:ext cx="1452562" cy="73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6805687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6813799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子课题二：轨迹大数据的数据挖掘模型与算法研究</a:t>
            </a:r>
            <a:endParaRPr lang="zh-CN" altLang="en-US" sz="1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50825" y="1428736"/>
            <a:ext cx="8691563" cy="2035175"/>
          </a:xfrm>
          <a:prstGeom prst="roundRect">
            <a:avLst>
              <a:gd name="adj" fmla="val 6346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/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轨迹大数据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详细记录了用户在真实世界中的活动，已经成为O2O商务中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体量最大、变化最快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的数据类型。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O2O场景</a:t>
            </a:r>
            <a:r>
              <a:rPr lang="zh-CN" altLang="zh-CN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的需求，研究轨迹大数据的</a:t>
            </a:r>
            <a:r>
              <a:rPr lang="zh-CN" altLang="zh-CN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挖掘模型</a:t>
            </a:r>
            <a:r>
              <a:rPr lang="zh-CN" altLang="zh-CN" sz="2000" noProof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zh-CN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高效算法</a:t>
            </a:r>
            <a:r>
              <a:rPr lang="zh-CN" altLang="zh-CN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真正</a:t>
            </a:r>
            <a:r>
              <a:rPr lang="zh-CN" altLang="en-US" sz="20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链接线上和线下</a:t>
            </a:r>
            <a:r>
              <a:rPr lang="zh-CN" altLang="en-US" sz="2000" noProof="1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rPr>
              <a:t>的关键，也是诸多O2O 智能商务应用得以成功实施的关键。</a:t>
            </a:r>
          </a:p>
        </p:txBody>
      </p:sp>
      <p:pic>
        <p:nvPicPr>
          <p:cNvPr id="32" name="图片 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3" y="3705211"/>
            <a:ext cx="8899525" cy="1938337"/>
          </a:xfrm>
          <a:prstGeom prst="rect">
            <a:avLst/>
          </a:prstGeom>
          <a:noFill/>
          <a:ln w="9525">
            <a:solidFill>
              <a:srgbClr val="0075CC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373385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7" y="559338"/>
            <a:ext cx="2286016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子课题二：研究内容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7158" y="1065234"/>
            <a:ext cx="2232660" cy="5275263"/>
            <a:chOff x="357158" y="1065234"/>
            <a:chExt cx="2232660" cy="5275263"/>
          </a:xfrm>
        </p:grpSpPr>
        <p:sp>
          <p:nvSpPr>
            <p:cNvPr id="30" name="圆角矩形 29"/>
            <p:cNvSpPr>
              <a:spLocks noChangeArrowheads="1"/>
            </p:cNvSpPr>
            <p:nvPr/>
          </p:nvSpPr>
          <p:spPr bwMode="auto">
            <a:xfrm>
              <a:off x="357158" y="3501080"/>
              <a:ext cx="2232000" cy="648000"/>
            </a:xfrm>
            <a:prstGeom prst="roundRect">
              <a:avLst>
                <a:gd name="adj" fmla="val 4584"/>
              </a:avLst>
            </a:prstGeom>
            <a:solidFill>
              <a:srgbClr val="FFC9C9"/>
            </a:solidFill>
            <a:ln w="9525" algn="ctr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>
                <a:spcBef>
                  <a:spcPts val="600"/>
                </a:spcBef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小范围驻留热点识别</a:t>
              </a:r>
              <a:endParaRPr lang="zh-CN" altLang="en-US" b="1" noProof="1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圆角矩形 30"/>
            <p:cNvSpPr>
              <a:spLocks noChangeArrowheads="1"/>
            </p:cNvSpPr>
            <p:nvPr/>
          </p:nvSpPr>
          <p:spPr bwMode="auto">
            <a:xfrm>
              <a:off x="357793" y="1065234"/>
              <a:ext cx="2232025" cy="2268538"/>
            </a:xfrm>
            <a:prstGeom prst="roundRect">
              <a:avLst>
                <a:gd name="adj" fmla="val 4583"/>
              </a:avLst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2000" tIns="108000" rIns="72000" bIns="0"/>
            <a:lstStyle>
              <a:lvl1pPr marL="2857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indent="0" algn="just" eaLnBrk="0" hangingPunct="0">
                <a:spcBef>
                  <a:spcPts val="600"/>
                </a:spcBef>
                <a:defRPr/>
              </a:pPr>
              <a:r>
                <a:rPr lang="zh-CN" altLang="en-US" b="1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挑战：</a:t>
              </a:r>
              <a:endParaRPr lang="en-US" altLang="zh-CN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小</a:t>
              </a: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范围轨迹序列统一表示模型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流式轨迹数据压缩算法</a:t>
              </a:r>
              <a:endParaRPr lang="en-US" altLang="zh-CN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感知数据冗余</a:t>
              </a:r>
            </a:p>
          </p:txBody>
        </p:sp>
        <p:pic>
          <p:nvPicPr>
            <p:cNvPr id="38" name="图片 4" descr="下载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793" y="4349772"/>
              <a:ext cx="2232025" cy="1990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6"/>
          <p:cNvGrpSpPr/>
          <p:nvPr/>
        </p:nvGrpSpPr>
        <p:grpSpPr>
          <a:xfrm>
            <a:off x="2688243" y="1006641"/>
            <a:ext cx="2963877" cy="5409426"/>
            <a:chOff x="2688243" y="1006641"/>
            <a:chExt cx="2963877" cy="5409426"/>
          </a:xfrm>
        </p:grpSpPr>
        <p:sp>
          <p:nvSpPr>
            <p:cNvPr id="32" name="圆角矩形 31"/>
            <p:cNvSpPr>
              <a:spLocks noChangeArrowheads="1"/>
            </p:cNvSpPr>
            <p:nvPr/>
          </p:nvSpPr>
          <p:spPr bwMode="auto">
            <a:xfrm>
              <a:off x="3264332" y="3502278"/>
              <a:ext cx="2231390" cy="648000"/>
            </a:xfrm>
            <a:prstGeom prst="roundRect">
              <a:avLst>
                <a:gd name="adj" fmla="val 4584"/>
              </a:avLst>
            </a:prstGeom>
            <a:solidFill>
              <a:srgbClr val="DEFFBD"/>
            </a:solidFill>
            <a:ln w="9525" algn="ctr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 eaLnBrk="0" hangingPunct="0">
                <a:spcBef>
                  <a:spcPts val="600"/>
                </a:spcBef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时序价值模式挖掘</a:t>
              </a:r>
            </a:p>
          </p:txBody>
        </p:sp>
        <p:sp>
          <p:nvSpPr>
            <p:cNvPr id="33" name="圆角矩形 32"/>
            <p:cNvSpPr>
              <a:spLocks noChangeArrowheads="1"/>
            </p:cNvSpPr>
            <p:nvPr/>
          </p:nvSpPr>
          <p:spPr bwMode="auto">
            <a:xfrm>
              <a:off x="3292200" y="1006641"/>
              <a:ext cx="2232025" cy="2454275"/>
            </a:xfrm>
            <a:prstGeom prst="roundRect">
              <a:avLst>
                <a:gd name="adj" fmla="val 4583"/>
              </a:avLst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2000" tIns="108000" rIns="72000" bIns="0"/>
            <a:lstStyle>
              <a:lvl1pPr marL="2857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indent="0" algn="just" eaLnBrk="0" hangingPunct="0">
                <a:spcBef>
                  <a:spcPts val="600"/>
                </a:spcBef>
                <a:defRPr/>
              </a:pPr>
              <a:r>
                <a:rPr lang="zh-CN" altLang="en-US" b="1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挑战：</a:t>
              </a:r>
              <a:endParaRPr lang="en-US" altLang="zh-CN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sz="18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兴趣度指标泛化定义</a:t>
              </a:r>
              <a:endParaRPr lang="en-US" altLang="zh-CN" sz="18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sz="18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模式泛滥和计算复杂性</a:t>
              </a:r>
              <a:endParaRPr lang="en-US" altLang="zh-CN" sz="18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sz="18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时序价值模式有性评估与选择</a:t>
              </a:r>
              <a:endParaRPr lang="zh-CN" altLang="en-US" sz="18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>
              <a:off x="2688243" y="3522281"/>
              <a:ext cx="576263" cy="4841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44649" y="4291041"/>
              <a:ext cx="2507471" cy="2125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7"/>
          <p:cNvGrpSpPr/>
          <p:nvPr/>
        </p:nvGrpSpPr>
        <p:grpSpPr>
          <a:xfrm>
            <a:off x="5640993" y="963894"/>
            <a:ext cx="3382659" cy="5410944"/>
            <a:chOff x="5640993" y="963894"/>
            <a:chExt cx="3382659" cy="5410944"/>
          </a:xfrm>
        </p:grpSpPr>
        <p:sp>
          <p:nvSpPr>
            <p:cNvPr id="34" name="圆角矩形 33"/>
            <p:cNvSpPr>
              <a:spLocks noChangeArrowheads="1"/>
            </p:cNvSpPr>
            <p:nvPr/>
          </p:nvSpPr>
          <p:spPr bwMode="auto">
            <a:xfrm>
              <a:off x="6361083" y="3501008"/>
              <a:ext cx="2232025" cy="648000"/>
            </a:xfrm>
            <a:prstGeom prst="roundRect">
              <a:avLst>
                <a:gd name="adj" fmla="val 4584"/>
              </a:avLst>
            </a:prstGeom>
            <a:solidFill>
              <a:srgbClr val="BDBDFF"/>
            </a:solidFill>
            <a:ln w="9525" algn="ctr">
              <a:noFill/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 eaLnBrk="0" hangingPunct="0">
                <a:spcBef>
                  <a:spcPts val="600"/>
                </a:spcBef>
                <a:defRPr/>
              </a:pPr>
              <a:r>
                <a:rPr lang="zh-CN" altLang="en-US" b="1" noProof="1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ea"/>
                </a:rPr>
                <a:t>轨迹模式语义标注</a:t>
              </a:r>
            </a:p>
          </p:txBody>
        </p:sp>
        <p:sp>
          <p:nvSpPr>
            <p:cNvPr id="35" name="圆角矩形 34"/>
            <p:cNvSpPr>
              <a:spLocks noChangeArrowheads="1"/>
            </p:cNvSpPr>
            <p:nvPr/>
          </p:nvSpPr>
          <p:spPr bwMode="auto">
            <a:xfrm>
              <a:off x="6387609" y="963894"/>
              <a:ext cx="2232025" cy="2490788"/>
            </a:xfrm>
            <a:prstGeom prst="roundRect">
              <a:avLst>
                <a:gd name="adj" fmla="val 4583"/>
              </a:avLst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2000" tIns="108000" rIns="72000" bIns="0"/>
            <a:lstStyle>
              <a:lvl1pPr marL="2857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indent="0" algn="just" eaLnBrk="0" hangingPunct="0">
                <a:spcBef>
                  <a:spcPts val="600"/>
                </a:spcBef>
                <a:defRPr/>
              </a:pPr>
              <a:r>
                <a:rPr lang="zh-CN" altLang="en-US" b="1" dirty="0" smtClean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挑战：</a:t>
              </a:r>
              <a:endParaRPr lang="en-US" altLang="zh-CN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sz="17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商品密度大、且描述信息类别及层级复杂</a:t>
              </a:r>
              <a:endParaRPr lang="en-US" altLang="zh-CN" sz="17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sz="17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实体店个体行为差异较小</a:t>
              </a:r>
              <a:endParaRPr lang="en-US" altLang="zh-CN" sz="17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sz="17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时空位置与时空语义关联</a:t>
              </a:r>
              <a:r>
                <a:rPr lang="zh-CN" altLang="en-US" sz="17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</a:rPr>
                <a:t>复杂</a:t>
              </a:r>
              <a:endParaRPr lang="en-US" altLang="zh-CN" sz="1700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endParaRPr lang="en-US" altLang="zh-CN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endParaRPr lang="en-US" altLang="zh-CN" b="1" dirty="0" smtClean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右箭头 36"/>
            <p:cNvSpPr/>
            <p:nvPr/>
          </p:nvSpPr>
          <p:spPr>
            <a:xfrm>
              <a:off x="5640993" y="3522281"/>
              <a:ext cx="576263" cy="4841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83590" y="4287276"/>
              <a:ext cx="3040062" cy="2087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4948299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3429023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子课题二：关键问题与技术路线</a:t>
            </a:r>
          </a:p>
        </p:txBody>
      </p:sp>
      <p:sp>
        <p:nvSpPr>
          <p:cNvPr id="59" name="AutoShape 22"/>
          <p:cNvSpPr>
            <a:spLocks noChangeArrowheads="1"/>
          </p:cNvSpPr>
          <p:nvPr/>
        </p:nvSpPr>
        <p:spPr bwMode="gray">
          <a:xfrm>
            <a:off x="496915" y="2084371"/>
            <a:ext cx="2460625" cy="4321175"/>
          </a:xfrm>
          <a:prstGeom prst="roundRect">
            <a:avLst>
              <a:gd name="adj" fmla="val 8014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7FDE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 sz="1600" i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9"/>
          <p:cNvGrpSpPr>
            <a:grpSpLocks/>
          </p:cNvGrpSpPr>
          <p:nvPr/>
        </p:nvGrpSpPr>
        <p:grpSpPr bwMode="auto">
          <a:xfrm>
            <a:off x="622327" y="1409684"/>
            <a:ext cx="2292350" cy="496887"/>
            <a:chOff x="35496" y="879574"/>
            <a:chExt cx="2842358" cy="466725"/>
          </a:xfrm>
        </p:grpSpPr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5496" y="879574"/>
              <a:ext cx="2842359" cy="466725"/>
              <a:chOff x="752" y="1413"/>
              <a:chExt cx="1314" cy="294"/>
            </a:xfrm>
          </p:grpSpPr>
          <p:sp>
            <p:nvSpPr>
              <p:cNvPr id="63" name="AutoShape 15"/>
              <p:cNvSpPr>
                <a:spLocks noChangeArrowheads="1"/>
              </p:cNvSpPr>
              <p:nvPr/>
            </p:nvSpPr>
            <p:spPr bwMode="gray">
              <a:xfrm>
                <a:off x="752" y="1413"/>
                <a:ext cx="1176" cy="294"/>
              </a:xfrm>
              <a:prstGeom prst="roundRect">
                <a:avLst>
                  <a:gd name="adj" fmla="val 50000"/>
                </a:avLst>
              </a:prstGeom>
              <a:solidFill>
                <a:srgbClr val="007FDE"/>
              </a:solidFill>
              <a:ln>
                <a:noFill/>
              </a:ln>
              <a:effectLst>
                <a:outerShdw dist="53882" dir="2700000" algn="ctr" rotWithShape="0">
                  <a:srgbClr val="292929">
                    <a:alpha val="50000"/>
                  </a:srgbClr>
                </a:outerShdw>
              </a:effectLst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AutoShape 16"/>
              <p:cNvSpPr>
                <a:spLocks noChangeArrowheads="1"/>
              </p:cNvSpPr>
              <p:nvPr/>
            </p:nvSpPr>
            <p:spPr bwMode="gray">
              <a:xfrm flipH="1">
                <a:off x="2007" y="1457"/>
                <a:ext cx="59" cy="204"/>
              </a:xfrm>
              <a:prstGeom prst="moon">
                <a:avLst>
                  <a:gd name="adj" fmla="val 22032"/>
                </a:avLst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  <a:alpha val="0"/>
                    </a:srgbClr>
                  </a:gs>
                  <a:gs pos="50000">
                    <a:srgbClr val="FFFFFF">
                      <a:alpha val="84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AutoShape 17"/>
              <p:cNvSpPr>
                <a:spLocks noChangeArrowheads="1"/>
              </p:cNvSpPr>
              <p:nvPr/>
            </p:nvSpPr>
            <p:spPr bwMode="gray">
              <a:xfrm>
                <a:off x="766" y="1457"/>
                <a:ext cx="59" cy="204"/>
              </a:xfrm>
              <a:prstGeom prst="moon">
                <a:avLst>
                  <a:gd name="adj" fmla="val 22032"/>
                </a:avLst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  <a:alpha val="0"/>
                    </a:srgbClr>
                  </a:gs>
                  <a:gs pos="50000">
                    <a:srgbClr val="FFFFFF">
                      <a:alpha val="84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Text Box 18"/>
            <p:cNvSpPr txBox="1">
              <a:spLocks noChangeArrowheads="1"/>
            </p:cNvSpPr>
            <p:nvPr/>
          </p:nvSpPr>
          <p:spPr bwMode="white">
            <a:xfrm>
              <a:off x="257925" y="942202"/>
              <a:ext cx="2238061" cy="34743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 smtClean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关键问题</a:t>
              </a:r>
              <a:endParaRPr lang="en-US" altLang="zh-CN" b="1" dirty="0" smtClean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6" name="AutoShape 37"/>
          <p:cNvSpPr>
            <a:spLocks noChangeArrowheads="1"/>
          </p:cNvSpPr>
          <p:nvPr/>
        </p:nvSpPr>
        <p:spPr bwMode="invGray">
          <a:xfrm>
            <a:off x="709640" y="3694096"/>
            <a:ext cx="2027237" cy="9826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7030A0"/>
            </a:solidFill>
            <a:round/>
            <a:headEnd/>
            <a:tailEnd/>
          </a:ln>
        </p:spPr>
        <p:txBody>
          <a:bodyPr rIns="0" anchor="ctr"/>
          <a:lstStyle/>
          <a:p>
            <a:pPr>
              <a:buSzPct val="80000"/>
              <a:buFont typeface="Wingdings" pitchFamily="2" charset="2"/>
              <a:buChar char="n"/>
            </a:pPr>
            <a:r>
              <a:rPr lang="en-US" altLang="zh-CN" sz="1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zh-CN" altLang="en-US" sz="1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时序价值模式挖掘</a:t>
            </a:r>
            <a:endParaRPr lang="en-US" altLang="zh-CN" sz="1600" b="1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0" hangingPunct="0">
              <a:buSzPct val="80000"/>
            </a:pPr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Arial" pitchFamily="34" charset="0"/>
              </a:rPr>
              <a:t>解决轨迹价值模式挖掘中的</a:t>
            </a:r>
            <a:r>
              <a:rPr lang="zh-CN" altLang="en-US" sz="16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模式泛滥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</a:t>
            </a:r>
            <a:r>
              <a:rPr lang="zh-CN" altLang="en-US" sz="16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计算复杂性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Arial" pitchFamily="34" charset="0"/>
              </a:rPr>
              <a:t>问题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  <a:cs typeface="Arial" pitchFamily="34" charset="0"/>
              </a:rPr>
              <a:t>.</a:t>
            </a:r>
            <a:endParaRPr lang="zh-CN" altLang="en-US" sz="1600" b="1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7" name="AutoShape 38"/>
          <p:cNvSpPr>
            <a:spLocks noChangeArrowheads="1"/>
          </p:cNvSpPr>
          <p:nvPr/>
        </p:nvSpPr>
        <p:spPr bwMode="invGray">
          <a:xfrm>
            <a:off x="712815" y="2338371"/>
            <a:ext cx="2006600" cy="10810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7030A0"/>
            </a:solidFill>
            <a:round/>
            <a:headEnd/>
            <a:tailEnd/>
          </a:ln>
        </p:spPr>
        <p:txBody>
          <a:bodyPr anchor="ctr"/>
          <a:lstStyle/>
          <a:p>
            <a:pPr indent="173038"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驻留热点识别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>
              <a:buSzPct val="80000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基于用户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兴趣度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驻留热点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的相互影响</a:t>
            </a:r>
          </a:p>
        </p:txBody>
      </p:sp>
      <p:sp>
        <p:nvSpPr>
          <p:cNvPr id="68" name="AutoShape 38"/>
          <p:cNvSpPr>
            <a:spLocks noChangeArrowheads="1"/>
          </p:cNvSpPr>
          <p:nvPr/>
        </p:nvSpPr>
        <p:spPr bwMode="invGray">
          <a:xfrm>
            <a:off x="731865" y="4943459"/>
            <a:ext cx="1992312" cy="12239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7030A0"/>
            </a:solidFill>
            <a:round/>
            <a:headEnd/>
            <a:tailEnd/>
          </a:ln>
        </p:spPr>
        <p:txBody>
          <a:bodyPr rIns="0" anchor="ctr"/>
          <a:lstStyle/>
          <a:p>
            <a:pPr indent="171450">
              <a:buSzPct val="80000"/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轨迹模式语义建模与标注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0" hangingPunct="0">
              <a:buSzPct val="80000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利用</a:t>
            </a:r>
            <a:r>
              <a:rPr lang="zh-CN" altLang="en-US" sz="1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隐马尔科夫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模型关联时空位置与语义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.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7" name="组合 5"/>
          <p:cNvGrpSpPr/>
          <p:nvPr/>
        </p:nvGrpSpPr>
        <p:grpSpPr>
          <a:xfrm>
            <a:off x="2717827" y="1071546"/>
            <a:ext cx="5783263" cy="2381250"/>
            <a:chOff x="2717827" y="1071546"/>
            <a:chExt cx="5783263" cy="2381250"/>
          </a:xfrm>
        </p:grpSpPr>
        <p:sp>
          <p:nvSpPr>
            <p:cNvPr id="69" name="AutoShape 37"/>
            <p:cNvSpPr>
              <a:spLocks noChangeArrowheads="1"/>
            </p:cNvSpPr>
            <p:nvPr/>
          </p:nvSpPr>
          <p:spPr bwMode="invGray">
            <a:xfrm>
              <a:off x="3605240" y="1071546"/>
              <a:ext cx="4895850" cy="2381250"/>
            </a:xfrm>
            <a:prstGeom prst="roundRect">
              <a:avLst>
                <a:gd name="adj" fmla="val 6157"/>
              </a:avLst>
            </a:prstGeom>
            <a:ln>
              <a:solidFill>
                <a:srgbClr val="007FDE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传感器感知数据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→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轨迹片段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→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移动对象轨迹序列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基于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变长滑动窗口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的流式轨迹数据压缩算法</a:t>
              </a: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借鉴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迭代学习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识别小范围驻留热点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zh-CN" altLang="en-US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13190" y="1868471"/>
              <a:ext cx="4679950" cy="142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6" name="直接箭头连接符 75"/>
            <p:cNvCxnSpPr/>
            <p:nvPr/>
          </p:nvCxnSpPr>
          <p:spPr>
            <a:xfrm flipV="1">
              <a:off x="2717827" y="2262171"/>
              <a:ext cx="887413" cy="62230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6"/>
          <p:cNvGrpSpPr/>
          <p:nvPr/>
        </p:nvGrpSpPr>
        <p:grpSpPr>
          <a:xfrm>
            <a:off x="2736877" y="3524234"/>
            <a:ext cx="5764213" cy="792162"/>
            <a:chOff x="2736877" y="3524234"/>
            <a:chExt cx="5764213" cy="792162"/>
          </a:xfrm>
        </p:grpSpPr>
        <p:sp>
          <p:nvSpPr>
            <p:cNvPr id="70" name="AutoShape 37"/>
            <p:cNvSpPr>
              <a:spLocks noChangeArrowheads="1"/>
            </p:cNvSpPr>
            <p:nvPr/>
          </p:nvSpPr>
          <p:spPr bwMode="invGray">
            <a:xfrm>
              <a:off x="3605240" y="3524234"/>
              <a:ext cx="4895850" cy="792162"/>
            </a:xfrm>
            <a:prstGeom prst="roundRect">
              <a:avLst>
                <a:gd name="adj" fmla="val 9377"/>
              </a:avLst>
            </a:prstGeom>
            <a:ln>
              <a:solidFill>
                <a:srgbClr val="007FDE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时序价值模式统计量的定义及其泛化模型构建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已有的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剪枝性质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推广及精巧数据结构和存储模型设计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基于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生存分析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的价值模式评估</a:t>
              </a:r>
            </a:p>
          </p:txBody>
        </p:sp>
        <p:cxnSp>
          <p:nvCxnSpPr>
            <p:cNvPr id="77" name="直接箭头连接符 76"/>
            <p:cNvCxnSpPr>
              <a:endCxn id="70" idx="1"/>
            </p:cNvCxnSpPr>
            <p:nvPr/>
          </p:nvCxnSpPr>
          <p:spPr>
            <a:xfrm flipV="1">
              <a:off x="2736877" y="3920315"/>
              <a:ext cx="868363" cy="26432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7"/>
          <p:cNvGrpSpPr/>
          <p:nvPr/>
        </p:nvGrpSpPr>
        <p:grpSpPr>
          <a:xfrm>
            <a:off x="2716240" y="4411685"/>
            <a:ext cx="5784850" cy="2160587"/>
            <a:chOff x="2716240" y="4411685"/>
            <a:chExt cx="5784850" cy="2160587"/>
          </a:xfrm>
        </p:grpSpPr>
        <p:sp>
          <p:nvSpPr>
            <p:cNvPr id="73" name="AutoShape 37"/>
            <p:cNvSpPr>
              <a:spLocks noChangeArrowheads="1"/>
            </p:cNvSpPr>
            <p:nvPr/>
          </p:nvSpPr>
          <p:spPr bwMode="invGray">
            <a:xfrm>
              <a:off x="3605240" y="4411685"/>
              <a:ext cx="4895850" cy="2160587"/>
            </a:xfrm>
            <a:prstGeom prst="roundRect">
              <a:avLst>
                <a:gd name="adj" fmla="val 7312"/>
              </a:avLst>
            </a:prstGeom>
            <a:ln>
              <a:solidFill>
                <a:srgbClr val="007FDE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构建商品描述信息的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概念共现语义网络</a:t>
              </a:r>
              <a:endParaRPr lang="en-US" altLang="zh-CN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基于轨迹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结构相似度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进行轨迹聚类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基于</a:t>
              </a:r>
              <a:r>
                <a:rPr lang="zh-CN" altLang="en-US" sz="15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隐马尔科夫模型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对个体行为过程进行语义标注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zh-CN" altLang="en-US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3190" y="5365734"/>
              <a:ext cx="4679950" cy="111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9" name="直接箭头连接符 78"/>
            <p:cNvCxnSpPr>
              <a:endCxn id="73" idx="1"/>
            </p:cNvCxnSpPr>
            <p:nvPr/>
          </p:nvCxnSpPr>
          <p:spPr>
            <a:xfrm flipV="1">
              <a:off x="2716240" y="5491979"/>
              <a:ext cx="889000" cy="1508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7805819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6813799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子课题三：</a:t>
            </a:r>
            <a:r>
              <a:rPr lang="en-US" altLang="zh-CN" sz="1800" b="1" dirty="0" smtClean="0">
                <a:solidFill>
                  <a:srgbClr val="C00000"/>
                </a:solidFill>
                <a:ea typeface="微软雅黑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O2O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商务应用驱动的大数据知识融合研究</a:t>
            </a:r>
            <a:endParaRPr lang="zh-CN" altLang="en-US" sz="1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50825" y="1441436"/>
            <a:ext cx="5113338" cy="4364037"/>
          </a:xfrm>
          <a:prstGeom prst="roundRect">
            <a:avLst>
              <a:gd name="adj" fmla="val 6346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/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线上线下知识融合的关键在于建立起用户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线上行为和线下行为的映射关系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，从而把散布在各种渠道中的碎片化知识融合，为应用提供一致的动态知识导航路径。</a:t>
            </a:r>
            <a:endParaRPr lang="en-US" altLang="zh-CN" sz="2000" b="1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从个体和群体两个层面探索知识融合问题，采用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部分监督学习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协同演化推荐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联动分析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等方法，研究面向</a:t>
            </a:r>
            <a:r>
              <a:rPr lang="en-US" altLang="zh-CN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商务应用的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多渠道知识融合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新型推荐算法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精准广告投放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b="1" noProof="1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endParaRPr lang="zh-CN" altLang="en-US" sz="2000" b="1" noProof="1">
              <a:solidFill>
                <a:srgbClr val="1F49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7230" y="1428736"/>
            <a:ext cx="332105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373385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71480"/>
            <a:ext cx="2357453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子课题三：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研究内容</a:t>
            </a:r>
          </a:p>
        </p:txBody>
      </p:sp>
      <p:grpSp>
        <p:nvGrpSpPr>
          <p:cNvPr id="5" name="组合 5"/>
          <p:cNvGrpSpPr/>
          <p:nvPr/>
        </p:nvGrpSpPr>
        <p:grpSpPr>
          <a:xfrm>
            <a:off x="0" y="2827021"/>
            <a:ext cx="8715404" cy="2770495"/>
            <a:chOff x="0" y="2827021"/>
            <a:chExt cx="8715404" cy="2770495"/>
          </a:xfrm>
        </p:grpSpPr>
        <p:sp>
          <p:nvSpPr>
            <p:cNvPr id="24" name="圆角矩形 23"/>
            <p:cNvSpPr>
              <a:spLocks noChangeArrowheads="1"/>
            </p:cNvSpPr>
            <p:nvPr/>
          </p:nvSpPr>
          <p:spPr bwMode="auto">
            <a:xfrm>
              <a:off x="0" y="2946379"/>
              <a:ext cx="3419475" cy="1933583"/>
            </a:xfrm>
            <a:prstGeom prst="roundRect">
              <a:avLst>
                <a:gd name="adj" fmla="val 4584"/>
              </a:avLst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72000" tIns="108000" rIns="72000" bIns="0"/>
            <a:lstStyle/>
            <a:p>
              <a:pPr marL="285750" indent="-285750" algn="just" eaLnBrk="0" hangingPunct="0">
                <a:spcBef>
                  <a:spcPts val="300"/>
                </a:spcBef>
                <a:buFont typeface="Wingdings" pitchFamily="2" charset="2"/>
                <a:buChar char="ü"/>
                <a:defRPr/>
              </a:pPr>
              <a:r>
                <a:rPr lang="zh-CN" altLang="en-US" sz="1700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rPr>
                <a:t>多侧面行为模式及演化的泛化框架构建</a:t>
              </a:r>
            </a:p>
            <a:p>
              <a:pPr marL="285750" indent="-285750" algn="just" eaLnBrk="0" hangingPunct="0">
                <a:spcBef>
                  <a:spcPts val="300"/>
                </a:spcBef>
                <a:buFont typeface="Wingdings" pitchFamily="2" charset="2"/>
                <a:buChar char="ü"/>
                <a:defRPr/>
              </a:pPr>
              <a:r>
                <a:rPr lang="zh-CN" altLang="en-US" sz="1700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rPr>
                <a:t>基于矩阵协同分解的分布式推荐模型训练算法</a:t>
              </a:r>
              <a:endParaRPr lang="en-US" altLang="zh-CN" sz="1700" dirty="0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300"/>
                </a:spcBef>
                <a:buFont typeface="Wingdings" pitchFamily="2" charset="2"/>
                <a:buChar char="ü"/>
                <a:defRPr/>
              </a:pPr>
              <a:r>
                <a:rPr lang="zh-CN" altLang="en-US" sz="1700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rPr>
                <a:t>面向实时分布计算的增量式更新算法</a:t>
              </a:r>
            </a:p>
          </p:txBody>
        </p:sp>
        <p:sp>
          <p:nvSpPr>
            <p:cNvPr id="25" name="圆角矩形 24"/>
            <p:cNvSpPr>
              <a:spLocks noChangeArrowheads="1"/>
            </p:cNvSpPr>
            <p:nvPr/>
          </p:nvSpPr>
          <p:spPr bwMode="auto">
            <a:xfrm>
              <a:off x="3426994" y="3660759"/>
              <a:ext cx="2225126" cy="720000"/>
            </a:xfrm>
            <a:prstGeom prst="roundRect">
              <a:avLst>
                <a:gd name="adj" fmla="val 4584"/>
              </a:avLst>
            </a:prstGeom>
            <a:solidFill>
              <a:srgbClr val="FFC9C9"/>
            </a:solidFill>
            <a:ln w="9525" algn="ctr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/>
            <a:p>
              <a:pPr algn="ctr" eaLnBrk="0" hangingPunct="0">
                <a:defRPr/>
              </a:pPr>
              <a:r>
                <a:rPr lang="zh-CN" altLang="en-US" sz="1800" b="1" dirty="0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多侧面用户行为协同演化的新型推荐方法</a:t>
              </a:r>
              <a:endPara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右箭头 25"/>
            <p:cNvSpPr/>
            <p:nvPr/>
          </p:nvSpPr>
          <p:spPr>
            <a:xfrm rot="16200000">
              <a:off x="3936207" y="4815672"/>
              <a:ext cx="1079500" cy="4841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9451" y="2827021"/>
              <a:ext cx="2955953" cy="188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4"/>
          <p:cNvGrpSpPr/>
          <p:nvPr/>
        </p:nvGrpSpPr>
        <p:grpSpPr>
          <a:xfrm>
            <a:off x="428596" y="4684409"/>
            <a:ext cx="8429684" cy="1857388"/>
            <a:chOff x="428596" y="4684409"/>
            <a:chExt cx="8429684" cy="1857388"/>
          </a:xfrm>
        </p:grpSpPr>
        <p:sp>
          <p:nvSpPr>
            <p:cNvPr id="22" name="圆角矩形 21"/>
            <p:cNvSpPr>
              <a:spLocks noChangeArrowheads="1"/>
            </p:cNvSpPr>
            <p:nvPr/>
          </p:nvSpPr>
          <p:spPr bwMode="auto">
            <a:xfrm>
              <a:off x="3416115" y="5684541"/>
              <a:ext cx="2156017" cy="720798"/>
            </a:xfrm>
            <a:prstGeom prst="roundRect">
              <a:avLst>
                <a:gd name="adj" fmla="val 4584"/>
              </a:avLst>
            </a:prstGeom>
            <a:solidFill>
              <a:srgbClr val="FFCD9B"/>
            </a:solidFill>
            <a:ln w="9525" algn="ctr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0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ts val="600"/>
                </a:spcBef>
                <a:defRPr/>
              </a:pPr>
              <a:r>
                <a:rPr lang="zh-CN" altLang="en-US" sz="1800" b="1" i="0" dirty="0">
                  <a:solidFill>
                    <a:schemeClr val="tx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基于混合部分监督学习的多渠道知识融合</a:t>
              </a:r>
            </a:p>
          </p:txBody>
        </p:sp>
        <p:sp>
          <p:nvSpPr>
            <p:cNvPr id="23" name="圆角矩形 22"/>
            <p:cNvSpPr>
              <a:spLocks noChangeArrowheads="1"/>
            </p:cNvSpPr>
            <p:nvPr/>
          </p:nvSpPr>
          <p:spPr bwMode="auto">
            <a:xfrm>
              <a:off x="5643570" y="4684409"/>
              <a:ext cx="3214710" cy="1676421"/>
            </a:xfrm>
            <a:prstGeom prst="roundRect">
              <a:avLst>
                <a:gd name="adj" fmla="val 4584"/>
              </a:avLst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72000" tIns="108000" rIns="72000" bIns="0"/>
            <a:lstStyle/>
            <a:p>
              <a:pPr marL="285750" indent="-285750" algn="just" eaLnBrk="0" hangingPunct="0">
                <a:buFont typeface="Wingdings" pitchFamily="2" charset="2"/>
                <a:buChar char="ü"/>
                <a:defRPr/>
              </a:pPr>
              <a:r>
                <a:rPr lang="zh-CN" altLang="en-US" sz="1700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rPr>
                <a:t>示例概率描述模型和多示例融合目标函数构建</a:t>
              </a:r>
            </a:p>
            <a:p>
              <a:pPr marL="285750" indent="-285750" algn="just" eaLnBrk="0" hangingPunct="0">
                <a:buFont typeface="Wingdings" pitchFamily="2" charset="2"/>
                <a:buChar char="ü"/>
                <a:defRPr/>
              </a:pPr>
              <a:r>
                <a:rPr lang="zh-CN" altLang="en-US" sz="1700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rPr>
                <a:t>混合学习与部分监督学习组合机制</a:t>
              </a:r>
            </a:p>
            <a:p>
              <a:pPr marL="285750" indent="-285750" algn="just" eaLnBrk="0" hangingPunct="0">
                <a:buFont typeface="Wingdings" pitchFamily="2" charset="2"/>
                <a:buChar char="ü"/>
                <a:defRPr/>
              </a:pPr>
              <a:r>
                <a:rPr lang="zh-CN" altLang="en-US" sz="1700" dirty="0">
                  <a:solidFill>
                    <a:srgbClr val="007FDE"/>
                  </a:solidFill>
                  <a:latin typeface="微软雅黑" pitchFamily="34" charset="-122"/>
                  <a:ea typeface="微软雅黑" pitchFamily="34" charset="-122"/>
                </a:rPr>
                <a:t>基于近似推理的优化算法并行化设计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596" y="4759368"/>
              <a:ext cx="2755899" cy="1782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7"/>
          <p:cNvGrpSpPr/>
          <p:nvPr/>
        </p:nvGrpSpPr>
        <p:grpSpPr>
          <a:xfrm>
            <a:off x="428596" y="1214422"/>
            <a:ext cx="8429684" cy="2373313"/>
            <a:chOff x="428596" y="1214422"/>
            <a:chExt cx="8429684" cy="2373313"/>
          </a:xfrm>
        </p:grpSpPr>
        <p:sp>
          <p:nvSpPr>
            <p:cNvPr id="27" name="右箭头 26"/>
            <p:cNvSpPr/>
            <p:nvPr/>
          </p:nvSpPr>
          <p:spPr>
            <a:xfrm rot="16200000">
              <a:off x="3936207" y="2805891"/>
              <a:ext cx="1079500" cy="4841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8" name="组合 6"/>
            <p:cNvGrpSpPr/>
            <p:nvPr/>
          </p:nvGrpSpPr>
          <p:grpSpPr>
            <a:xfrm>
              <a:off x="428596" y="1214422"/>
              <a:ext cx="8429684" cy="1684037"/>
              <a:chOff x="428596" y="1214422"/>
              <a:chExt cx="8429684" cy="1684037"/>
            </a:xfrm>
          </p:grpSpPr>
          <p:sp>
            <p:nvSpPr>
              <p:cNvPr id="20" name="圆角矩形 19"/>
              <p:cNvSpPr>
                <a:spLocks noChangeArrowheads="1"/>
              </p:cNvSpPr>
              <p:nvPr/>
            </p:nvSpPr>
            <p:spPr bwMode="auto">
              <a:xfrm>
                <a:off x="3442400" y="1572037"/>
                <a:ext cx="2167997" cy="720000"/>
              </a:xfrm>
              <a:prstGeom prst="roundRect">
                <a:avLst>
                  <a:gd name="adj" fmla="val 4584"/>
                </a:avLst>
              </a:prstGeom>
              <a:solidFill>
                <a:srgbClr val="DEFFBD"/>
              </a:solidFill>
              <a:ln w="9525" algn="ctr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0" tIns="0" rIns="0" bIns="0" anchor="ctr"/>
              <a:lstStyle/>
              <a:p>
                <a:pPr algn="ctr" eaLnBrk="0" hangingPunct="0">
                  <a:spcBef>
                    <a:spcPts val="600"/>
                  </a:spcBef>
                  <a:defRPr/>
                </a:pPr>
                <a:r>
                  <a:rPr lang="en-US" altLang="zh-CN" b="1" dirty="0">
                    <a:solidFill>
                      <a:schemeClr val="tx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O2O </a:t>
                </a:r>
                <a:r>
                  <a:rPr lang="zh-CN" altLang="en-US" b="1" dirty="0">
                    <a:solidFill>
                      <a:schemeClr val="tx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广告闭环打造</a:t>
                </a:r>
              </a:p>
            </p:txBody>
          </p:sp>
          <p:sp>
            <p:nvSpPr>
              <p:cNvPr id="21" name="圆角矩形 20"/>
              <p:cNvSpPr>
                <a:spLocks noChangeArrowheads="1"/>
              </p:cNvSpPr>
              <p:nvPr/>
            </p:nvSpPr>
            <p:spPr bwMode="auto">
              <a:xfrm>
                <a:off x="5688013" y="1214422"/>
                <a:ext cx="3170267" cy="1620838"/>
              </a:xfrm>
              <a:prstGeom prst="roundRect">
                <a:avLst>
                  <a:gd name="adj" fmla="val 4584"/>
                </a:avLst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72000" tIns="108000" rIns="72000" bIns="0"/>
              <a:lstStyle/>
              <a:p>
                <a:pPr marL="285750" indent="-285750" algn="just" eaLnBrk="0" hangingPunct="0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700" dirty="0">
                    <a:solidFill>
                      <a:srgbClr val="007FDE"/>
                    </a:solidFill>
                    <a:latin typeface="微软雅黑" pitchFamily="34" charset="-122"/>
                    <a:ea typeface="微软雅黑" pitchFamily="34" charset="-122"/>
                  </a:rPr>
                  <a:t>线上线下群体互作用分析与关联算法</a:t>
                </a:r>
              </a:p>
              <a:p>
                <a:pPr marL="285750" indent="-285750" algn="just" eaLnBrk="0" hangingPunct="0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700" dirty="0">
                    <a:solidFill>
                      <a:srgbClr val="007FDE"/>
                    </a:solidFill>
                    <a:latin typeface="微软雅黑" pitchFamily="34" charset="-122"/>
                    <a:ea typeface="微软雅黑" pitchFamily="34" charset="-122"/>
                  </a:rPr>
                  <a:t>融合线下知识的在线广告精准投放模型与算法</a:t>
                </a:r>
              </a:p>
              <a:p>
                <a:pPr marL="285750" indent="-285750" algn="just" eaLnBrk="0" hangingPunct="0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700" dirty="0">
                    <a:solidFill>
                      <a:srgbClr val="007FDE"/>
                    </a:solidFill>
                    <a:latin typeface="微软雅黑" pitchFamily="34" charset="-122"/>
                    <a:ea typeface="微软雅黑" pitchFamily="34" charset="-122"/>
                  </a:rPr>
                  <a:t>多广告模式组合策略优化</a:t>
                </a: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28596" y="1396736"/>
                <a:ext cx="2857520" cy="15017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4948299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3429023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子课题三：关键问题与技术路线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00034" y="1463676"/>
            <a:ext cx="2460625" cy="4995862"/>
            <a:chOff x="500034" y="1463676"/>
            <a:chExt cx="2460625" cy="4995862"/>
          </a:xfrm>
        </p:grpSpPr>
        <p:sp>
          <p:nvSpPr>
            <p:cNvPr id="37" name="AutoShape 22"/>
            <p:cNvSpPr>
              <a:spLocks noChangeArrowheads="1"/>
            </p:cNvSpPr>
            <p:nvPr/>
          </p:nvSpPr>
          <p:spPr bwMode="gray">
            <a:xfrm>
              <a:off x="500034" y="2138363"/>
              <a:ext cx="2460625" cy="4321175"/>
            </a:xfrm>
            <a:prstGeom prst="roundRect">
              <a:avLst>
                <a:gd name="adj" fmla="val 8014"/>
              </a:avLst>
            </a:prstGeom>
            <a:solidFill>
              <a:srgbClr val="F8F8F8"/>
            </a:solidFill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 i="1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合 9"/>
            <p:cNvGrpSpPr>
              <a:grpSpLocks/>
            </p:cNvGrpSpPr>
            <p:nvPr/>
          </p:nvGrpSpPr>
          <p:grpSpPr bwMode="auto">
            <a:xfrm>
              <a:off x="625446" y="1463676"/>
              <a:ext cx="2292350" cy="496887"/>
              <a:chOff x="35496" y="879574"/>
              <a:chExt cx="2842358" cy="466725"/>
            </a:xfrm>
          </p:grpSpPr>
          <p:grpSp>
            <p:nvGrpSpPr>
              <p:cNvPr id="7" name="Group 14"/>
              <p:cNvGrpSpPr>
                <a:grpSpLocks/>
              </p:cNvGrpSpPr>
              <p:nvPr/>
            </p:nvGrpSpPr>
            <p:grpSpPr bwMode="auto">
              <a:xfrm>
                <a:off x="35496" y="879574"/>
                <a:ext cx="2842359" cy="466725"/>
                <a:chOff x="752" y="1413"/>
                <a:chExt cx="1314" cy="294"/>
              </a:xfrm>
            </p:grpSpPr>
            <p:sp>
              <p:nvSpPr>
                <p:cNvPr id="41" name="AutoShape 15"/>
                <p:cNvSpPr>
                  <a:spLocks noChangeArrowheads="1"/>
                </p:cNvSpPr>
                <p:nvPr/>
              </p:nvSpPr>
              <p:spPr bwMode="gray">
                <a:xfrm>
                  <a:off x="752" y="1413"/>
                  <a:ext cx="1176" cy="29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79216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79216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>
                  <a:outerShdw dist="53882" dir="2700000" algn="ctr" rotWithShape="0">
                    <a:srgbClr val="292929">
                      <a:alpha val="50000"/>
                    </a:srgbClr>
                  </a:outerShdw>
                </a:effectLst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AutoShape 16"/>
                <p:cNvSpPr>
                  <a:spLocks noChangeArrowheads="1"/>
                </p:cNvSpPr>
                <p:nvPr/>
              </p:nvSpPr>
              <p:spPr bwMode="gray">
                <a:xfrm flipH="1">
                  <a:off x="2007" y="1457"/>
                  <a:ext cx="59" cy="204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AutoShape 17"/>
                <p:cNvSpPr>
                  <a:spLocks noChangeArrowheads="1"/>
                </p:cNvSpPr>
                <p:nvPr/>
              </p:nvSpPr>
              <p:spPr bwMode="gray">
                <a:xfrm>
                  <a:off x="766" y="1457"/>
                  <a:ext cx="59" cy="204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0" name="Text Box 18"/>
              <p:cNvSpPr txBox="1">
                <a:spLocks noChangeArrowheads="1"/>
              </p:cNvSpPr>
              <p:nvPr/>
            </p:nvSpPr>
            <p:spPr bwMode="white">
              <a:xfrm>
                <a:off x="257925" y="942202"/>
                <a:ext cx="2238061" cy="34743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 dirty="0" smtClean="0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关键问题</a:t>
                </a:r>
                <a:endParaRPr lang="en-US" altLang="zh-CN" b="1" dirty="0" smtClean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44" name="AutoShape 37"/>
            <p:cNvSpPr>
              <a:spLocks noChangeArrowheads="1"/>
            </p:cNvSpPr>
            <p:nvPr/>
          </p:nvSpPr>
          <p:spPr bwMode="invGray">
            <a:xfrm>
              <a:off x="712759" y="3748088"/>
              <a:ext cx="2027237" cy="9826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rIns="0" anchor="ctr"/>
            <a:lstStyle/>
            <a:p>
              <a:pPr>
                <a:buSzPct val="80000"/>
                <a:buFont typeface="Wingdings" pitchFamily="2" charset="2"/>
                <a:buChar char="n"/>
              </a:pPr>
              <a:r>
                <a:rPr lang="en-US" altLang="zh-CN" sz="16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zh-CN" altLang="en-US" sz="1600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协同演化推荐</a:t>
              </a:r>
              <a:endParaRPr lang="en-US" altLang="zh-CN" sz="1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eaLnBrk="0" hangingPunct="0">
                <a:lnSpc>
                  <a:spcPct val="90000"/>
                </a:lnSpc>
                <a:buSzPct val="80000"/>
              </a:pPr>
              <a:r>
                <a:rPr lang="zh-CN" altLang="en-US" sz="1600" b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着重考虑推荐系统所面临的</a:t>
              </a:r>
              <a:r>
                <a:rPr lang="zh-CN" altLang="en-US" sz="16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数据动态</a:t>
              </a:r>
              <a:r>
                <a:rPr lang="zh-CN" altLang="en-US" sz="1600" b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变化问题</a:t>
              </a:r>
              <a:r>
                <a:rPr lang="en-US" altLang="zh-CN" sz="1600" b="1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.</a:t>
              </a:r>
              <a:endParaRPr lang="zh-CN" altLang="en-US" sz="1600" b="1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5" name="AutoShape 38"/>
            <p:cNvSpPr>
              <a:spLocks noChangeArrowheads="1"/>
            </p:cNvSpPr>
            <p:nvPr/>
          </p:nvSpPr>
          <p:spPr bwMode="invGray">
            <a:xfrm>
              <a:off x="715934" y="2392363"/>
              <a:ext cx="2006600" cy="10810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anchor="ctr"/>
            <a:lstStyle/>
            <a:p>
              <a:pPr indent="173038"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多渠道知识融合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  <a:p>
              <a:pPr>
                <a:buSzPct val="80000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基于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概率统计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刻画多渠道知识，并达到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融合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6" name="AutoShape 38"/>
            <p:cNvSpPr>
              <a:spLocks noChangeArrowheads="1"/>
            </p:cNvSpPr>
            <p:nvPr/>
          </p:nvSpPr>
          <p:spPr bwMode="invGray">
            <a:xfrm>
              <a:off x="734984" y="4997451"/>
              <a:ext cx="1992312" cy="122396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rIns="0" anchor="ctr"/>
            <a:lstStyle/>
            <a:p>
              <a:pPr indent="171450"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广告精准投放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  <a:p>
              <a:pPr eaLnBrk="0" hangingPunct="0">
                <a:buSzPct val="80000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着手于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广告投放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应用，从群体层面构建线上线下联系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组合 6"/>
          <p:cNvGrpSpPr/>
          <p:nvPr/>
        </p:nvGrpSpPr>
        <p:grpSpPr>
          <a:xfrm>
            <a:off x="2739996" y="3411554"/>
            <a:ext cx="5764213" cy="792162"/>
            <a:chOff x="2739996" y="3411554"/>
            <a:chExt cx="5764213" cy="792162"/>
          </a:xfrm>
        </p:grpSpPr>
        <p:sp>
          <p:nvSpPr>
            <p:cNvPr id="48" name="AutoShape 37"/>
            <p:cNvSpPr>
              <a:spLocks noChangeArrowheads="1"/>
            </p:cNvSpPr>
            <p:nvPr/>
          </p:nvSpPr>
          <p:spPr bwMode="invGray">
            <a:xfrm>
              <a:off x="3608359" y="3411554"/>
              <a:ext cx="4895850" cy="792162"/>
            </a:xfrm>
            <a:prstGeom prst="roundRect">
              <a:avLst>
                <a:gd name="adj" fmla="val 16667"/>
              </a:avLst>
            </a:prstGeom>
            <a:solidFill>
              <a:srgbClr val="FFFFD1">
                <a:alpha val="70195"/>
              </a:srgbClr>
            </a:solidFill>
            <a:ln w="9525">
              <a:solidFill>
                <a:srgbClr val="CC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基于矩阵分解的协同过滤框架</a:t>
              </a:r>
              <a:endParaRPr lang="en-US" altLang="zh-CN" sz="15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知识融合方法</a:t>
              </a:r>
              <a:r>
                <a:rPr lang="en-US" altLang="zh-CN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→</a:t>
              </a:r>
              <a:r>
                <a:rPr lang="zh-CN" altLang="en-US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矩阵运算形式</a:t>
              </a:r>
              <a:endParaRPr lang="en-US" altLang="zh-CN" sz="15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适应</a:t>
              </a:r>
              <a:r>
                <a:rPr lang="en-US" altLang="zh-CN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Spark </a:t>
              </a:r>
              <a:r>
                <a:rPr lang="zh-CN" altLang="en-US" sz="1500" b="1" dirty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的增量式演化分析</a:t>
              </a:r>
              <a:endParaRPr lang="en-US" altLang="zh-CN" sz="15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51" name="直接箭头连接符 50"/>
            <p:cNvCxnSpPr>
              <a:endCxn id="48" idx="1"/>
            </p:cNvCxnSpPr>
            <p:nvPr/>
          </p:nvCxnSpPr>
          <p:spPr>
            <a:xfrm flipV="1">
              <a:off x="2739996" y="3808429"/>
              <a:ext cx="868363" cy="263525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5"/>
          <p:cNvGrpSpPr/>
          <p:nvPr/>
        </p:nvGrpSpPr>
        <p:grpSpPr>
          <a:xfrm>
            <a:off x="2720946" y="1125538"/>
            <a:ext cx="5783263" cy="2347913"/>
            <a:chOff x="2720946" y="1125538"/>
            <a:chExt cx="5783263" cy="2347913"/>
          </a:xfrm>
        </p:grpSpPr>
        <p:sp>
          <p:nvSpPr>
            <p:cNvPr id="47" name="AutoShape 37"/>
            <p:cNvSpPr>
              <a:spLocks noChangeArrowheads="1"/>
            </p:cNvSpPr>
            <p:nvPr/>
          </p:nvSpPr>
          <p:spPr bwMode="invGray">
            <a:xfrm>
              <a:off x="3608359" y="1125538"/>
              <a:ext cx="4895850" cy="2214578"/>
            </a:xfrm>
            <a:prstGeom prst="roundRect">
              <a:avLst>
                <a:gd name="adj" fmla="val 16667"/>
              </a:avLst>
            </a:prstGeom>
            <a:solidFill>
              <a:srgbClr val="FFFFD1">
                <a:alpha val="70195"/>
              </a:srgbClr>
            </a:solidFill>
            <a:ln w="9525">
              <a:solidFill>
                <a:srgbClr val="CC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zh-CN" altLang="en-US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 flipV="1">
              <a:off x="2720946" y="2316163"/>
              <a:ext cx="887413" cy="62230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utoShape 38"/>
            <p:cNvSpPr>
              <a:spLocks noChangeArrowheads="1"/>
            </p:cNvSpPr>
            <p:nvPr/>
          </p:nvSpPr>
          <p:spPr bwMode="invGray">
            <a:xfrm>
              <a:off x="3690909" y="1236663"/>
              <a:ext cx="1933575" cy="223678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just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贝叶斯推理</a:t>
              </a:r>
              <a:r>
                <a:rPr lang="en-US" altLang="zh-CN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+</a:t>
              </a:r>
              <a:r>
                <a:rPr lang="zh-CN" altLang="en-US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多     示例目标函数</a:t>
              </a:r>
              <a:endParaRPr lang="en-US" altLang="zh-CN" sz="16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混合部分监督学习框架</a:t>
              </a:r>
              <a:endParaRPr lang="en-US" altLang="zh-CN" sz="16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近似推理</a:t>
              </a:r>
              <a:r>
                <a:rPr lang="en-US" altLang="zh-CN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+</a:t>
              </a:r>
              <a:r>
                <a:rPr lang="zh-CN" altLang="en-US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并行和分布式优化算法设计</a:t>
              </a:r>
              <a:endParaRPr lang="en-US" altLang="zh-CN" sz="16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76846" y="1236663"/>
              <a:ext cx="3027363" cy="2112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组合 7"/>
          <p:cNvGrpSpPr/>
          <p:nvPr/>
        </p:nvGrpSpPr>
        <p:grpSpPr>
          <a:xfrm>
            <a:off x="2719359" y="4268810"/>
            <a:ext cx="5784850" cy="2303462"/>
            <a:chOff x="2719359" y="4268810"/>
            <a:chExt cx="5784850" cy="2303462"/>
          </a:xfrm>
        </p:grpSpPr>
        <p:sp>
          <p:nvSpPr>
            <p:cNvPr id="49" name="AutoShape 37"/>
            <p:cNvSpPr>
              <a:spLocks noChangeArrowheads="1"/>
            </p:cNvSpPr>
            <p:nvPr/>
          </p:nvSpPr>
          <p:spPr bwMode="invGray">
            <a:xfrm>
              <a:off x="3608359" y="4268810"/>
              <a:ext cx="4895850" cy="2303462"/>
            </a:xfrm>
            <a:prstGeom prst="roundRect">
              <a:avLst>
                <a:gd name="adj" fmla="val 16667"/>
              </a:avLst>
            </a:prstGeom>
            <a:solidFill>
              <a:srgbClr val="FFFFD1">
                <a:alpha val="70195"/>
              </a:srgbClr>
            </a:solidFill>
            <a:ln w="9525">
              <a:solidFill>
                <a:srgbClr val="CC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线上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—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线下群体行为的互作用与捕捉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内容推荐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+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群体兴趣偏好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→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广告精准投放算法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统计分析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+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回归模型</a:t>
              </a:r>
              <a:r>
                <a: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→</a:t>
              </a:r>
              <a:r>
                <a: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多广告组合策略优化</a:t>
              </a: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en-US" altLang="zh-CN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just" eaLnBrk="0" hangingPunct="0">
                <a:spcBef>
                  <a:spcPts val="300"/>
                </a:spcBef>
                <a:buFont typeface="Wingdings" pitchFamily="2" charset="2"/>
                <a:buChar char="ü"/>
              </a:pPr>
              <a:endParaRPr lang="zh-CN" altLang="en-US" sz="1500" b="1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52" name="直接箭头连接符 51"/>
            <p:cNvCxnSpPr>
              <a:endCxn id="49" idx="1"/>
            </p:cNvCxnSpPr>
            <p:nvPr/>
          </p:nvCxnSpPr>
          <p:spPr>
            <a:xfrm>
              <a:off x="2719359" y="5364185"/>
              <a:ext cx="889000" cy="5715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84621" y="5199101"/>
              <a:ext cx="4038600" cy="135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 dirty="0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7805819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6143668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子课题四：</a:t>
            </a:r>
            <a:r>
              <a:rPr lang="en-US" altLang="zh-CN" sz="1800" b="1" dirty="0" smtClean="0">
                <a:solidFill>
                  <a:srgbClr val="C00000"/>
                </a:solidFill>
                <a:ea typeface="微软雅黑" pitchFamily="34" charset="-122"/>
              </a:rPr>
              <a:t> 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O2O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商务大数据分析平台构建及其实例化应用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250825" y="1462106"/>
            <a:ext cx="5113338" cy="4364037"/>
          </a:xfrm>
          <a:prstGeom prst="roundRect">
            <a:avLst>
              <a:gd name="adj" fmla="val 6346"/>
            </a:avLst>
          </a:prstGeom>
          <a:noFill/>
          <a:ln w="127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/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线上线下的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加速融合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是未来电子商务的发展大趋势。构建一个</a:t>
            </a:r>
            <a:r>
              <a:rPr lang="en-US" altLang="zh-CN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商务大数据分析平台无疑将促进数字化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生态圈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的形成，也将推动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新型交互购物模式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的涌现。</a:t>
            </a:r>
            <a:endParaRPr lang="en-US" altLang="zh-CN" sz="2000" b="1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基于理论研究成果研制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商务大数据分析平台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，并与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苏宁云商</a:t>
            </a:r>
            <a:r>
              <a:rPr lang="zh-CN" altLang="en-US" sz="2000" b="1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</a:rPr>
              <a:t>合作打造有显示度的实例化应用。</a:t>
            </a:r>
            <a:endParaRPr lang="zh-CN" altLang="en-US" sz="2000" b="1" noProof="1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endParaRPr lang="zh-CN" altLang="en-US" sz="2000" b="1" noProof="1">
              <a:solidFill>
                <a:srgbClr val="1F49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725" y="1462106"/>
            <a:ext cx="3055938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 dirty="0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3733853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2357454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子课题四：</a:t>
            </a:r>
            <a:r>
              <a:rPr lang="en-US" altLang="zh-CN" sz="1800" b="1" dirty="0" smtClean="0">
                <a:solidFill>
                  <a:srgbClr val="C00000"/>
                </a:solidFill>
                <a:ea typeface="微软雅黑" pitchFamily="34" charset="-122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研究内容</a:t>
            </a:r>
          </a:p>
        </p:txBody>
      </p: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539750" y="1142984"/>
            <a:ext cx="3816350" cy="5381641"/>
            <a:chOff x="425032" y="2130312"/>
            <a:chExt cx="2274760" cy="2333083"/>
          </a:xfrm>
        </p:grpSpPr>
        <p:sp>
          <p:nvSpPr>
            <p:cNvPr id="21" name="圆角矩形 20"/>
            <p:cNvSpPr/>
            <p:nvPr/>
          </p:nvSpPr>
          <p:spPr>
            <a:xfrm>
              <a:off x="425032" y="2130312"/>
              <a:ext cx="2274760" cy="2333083"/>
            </a:xfrm>
            <a:prstGeom prst="roundRect">
              <a:avLst>
                <a:gd name="adj" fmla="val 5861"/>
              </a:avLst>
            </a:prstGeom>
            <a:solidFill>
              <a:schemeClr val="bg1"/>
            </a:solidFill>
            <a:ln>
              <a:solidFill>
                <a:srgbClr val="0075C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矩形 25"/>
            <p:cNvSpPr>
              <a:spLocks noChangeArrowheads="1"/>
            </p:cNvSpPr>
            <p:nvPr/>
          </p:nvSpPr>
          <p:spPr bwMode="auto">
            <a:xfrm>
              <a:off x="515607" y="3056110"/>
              <a:ext cx="2184185" cy="240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lang="en-US" altLang="zh-CN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O2O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商务大数据分析平台</a:t>
              </a:r>
              <a:endPara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385" y="1428736"/>
            <a:ext cx="3400425" cy="190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圆角矩形 22"/>
          <p:cNvSpPr>
            <a:spLocks noChangeArrowheads="1"/>
          </p:cNvSpPr>
          <p:nvPr/>
        </p:nvSpPr>
        <p:spPr bwMode="auto">
          <a:xfrm>
            <a:off x="747713" y="3716338"/>
            <a:ext cx="3419475" cy="2665412"/>
          </a:xfrm>
          <a:prstGeom prst="roundRect">
            <a:avLst>
              <a:gd name="adj" fmla="val 4584"/>
            </a:avLst>
          </a:prstGeom>
          <a:solidFill>
            <a:schemeClr val="bg1">
              <a:lumMod val="95000"/>
            </a:schemeClr>
          </a:solidFill>
          <a:ln w="9525" algn="ctr">
            <a:noFill/>
            <a:round/>
            <a:headEnd/>
            <a:tailEnd/>
          </a:ln>
        </p:spPr>
        <p:txBody>
          <a:bodyPr lIns="72000" tIns="108000" rIns="72000" bIns="0"/>
          <a:lstStyle/>
          <a:p>
            <a:pPr marL="285750" indent="-285750" algn="just" eaLnBrk="0" hangingPunct="0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第三方社交平台数据爬取、及线下轨迹数据采集</a:t>
            </a:r>
          </a:p>
          <a:p>
            <a:pPr marL="285750" indent="-285750" algn="just" eaLnBrk="0" hangingPunct="0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异构大数据分布式存储、检索及管理</a:t>
            </a:r>
            <a:endParaRPr lang="en-US" altLang="zh-CN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 eaLnBrk="0" hangingPunct="0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统一架构下的离线分析和在线分析分布式计算基础框架</a:t>
            </a:r>
            <a:endParaRPr lang="en-US" altLang="zh-CN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 eaLnBrk="0" hangingPunct="0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支持轨迹、文本、图等异构数据的共性挖掘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357686" y="1142984"/>
            <a:ext cx="4521649" cy="5357850"/>
            <a:chOff x="4357686" y="1142984"/>
            <a:chExt cx="4521649" cy="5357850"/>
          </a:xfrm>
        </p:grpSpPr>
        <p:grpSp>
          <p:nvGrpSpPr>
            <p:cNvPr id="7" name="组合 24"/>
            <p:cNvGrpSpPr>
              <a:grpSpLocks/>
            </p:cNvGrpSpPr>
            <p:nvPr/>
          </p:nvGrpSpPr>
          <p:grpSpPr bwMode="auto">
            <a:xfrm>
              <a:off x="4860925" y="1142984"/>
              <a:ext cx="4018410" cy="5357850"/>
              <a:chOff x="425032" y="2130312"/>
              <a:chExt cx="2395199" cy="2333083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425032" y="2130312"/>
                <a:ext cx="2274760" cy="2333083"/>
              </a:xfrm>
              <a:prstGeom prst="roundRect">
                <a:avLst>
                  <a:gd name="adj" fmla="val 5861"/>
                </a:avLst>
              </a:prstGeom>
              <a:solidFill>
                <a:schemeClr val="bg1"/>
              </a:solidFill>
              <a:ln>
                <a:solidFill>
                  <a:srgbClr val="0075CC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7" name="矩形 40"/>
              <p:cNvSpPr>
                <a:spLocks noChangeArrowheads="1"/>
              </p:cNvSpPr>
              <p:nvPr/>
            </p:nvSpPr>
            <p:spPr bwMode="auto">
              <a:xfrm>
                <a:off x="636046" y="3059420"/>
                <a:ext cx="2184185" cy="1917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苏宁云商的实例化应用</a:t>
                </a:r>
                <a:endPara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8" name="圆角矩形 27"/>
            <p:cNvSpPr>
              <a:spLocks noChangeArrowheads="1"/>
            </p:cNvSpPr>
            <p:nvPr/>
          </p:nvSpPr>
          <p:spPr bwMode="auto">
            <a:xfrm>
              <a:off x="5213350" y="3716338"/>
              <a:ext cx="3419475" cy="2665412"/>
            </a:xfrm>
            <a:prstGeom prst="roundRect">
              <a:avLst>
                <a:gd name="adj" fmla="val 4584"/>
              </a:avLst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72000" tIns="108000" rIns="72000" bIns="0"/>
            <a:lstStyle/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面向网站和移动端的新型商品推荐</a:t>
              </a:r>
              <a:endParaRPr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面向第三方社交平台的广告精准投放</a:t>
              </a:r>
              <a:endParaRPr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基于客户群细分的线下营销体验优化</a:t>
              </a:r>
              <a:endParaRPr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 algn="just" eaLnBrk="0" hangingPunct="0">
                <a:spcBef>
                  <a:spcPts val="600"/>
                </a:spcBef>
                <a:buFont typeface="Wingdings" pitchFamily="2" charset="2"/>
                <a:buChar char="ü"/>
                <a:defRPr/>
              </a:pPr>
              <a:r>
                <a:rPr lang="zh-CN" altLang="en-US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基于群体行为分析的门店商品陈列和区域设置优化</a:t>
              </a:r>
              <a:endParaRPr lang="en-US" altLang="zh-CN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60" y="1223415"/>
              <a:ext cx="2000264" cy="1994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右箭头 29"/>
            <p:cNvSpPr/>
            <p:nvPr/>
          </p:nvSpPr>
          <p:spPr>
            <a:xfrm>
              <a:off x="4357686" y="3021013"/>
              <a:ext cx="552450" cy="812800"/>
            </a:xfrm>
            <a:prstGeom prst="rightArrow">
              <a:avLst/>
            </a:prstGeom>
            <a:solidFill>
              <a:srgbClr val="007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 dirty="0"/>
          </a:p>
        </p:txBody>
      </p:sp>
      <p:grpSp>
        <p:nvGrpSpPr>
          <p:cNvPr id="3" name="组合 132"/>
          <p:cNvGrpSpPr/>
          <p:nvPr/>
        </p:nvGrpSpPr>
        <p:grpSpPr>
          <a:xfrm>
            <a:off x="-19109" y="468264"/>
            <a:ext cx="4948299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134" name="矩形 133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35" name="等腰三角形 134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142976" y="559338"/>
            <a:ext cx="3500462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子课题四：关键问题与技术路线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90570" y="1474799"/>
            <a:ext cx="2460625" cy="4545028"/>
            <a:chOff x="490570" y="1474799"/>
            <a:chExt cx="2460625" cy="4545028"/>
          </a:xfrm>
        </p:grpSpPr>
        <p:sp>
          <p:nvSpPr>
            <p:cNvPr id="52" name="AutoShape 22"/>
            <p:cNvSpPr>
              <a:spLocks noChangeArrowheads="1"/>
            </p:cNvSpPr>
            <p:nvPr/>
          </p:nvSpPr>
          <p:spPr bwMode="gray">
            <a:xfrm>
              <a:off x="490570" y="2220924"/>
              <a:ext cx="2460625" cy="3798903"/>
            </a:xfrm>
            <a:prstGeom prst="roundRect">
              <a:avLst>
                <a:gd name="adj" fmla="val 8014"/>
              </a:avLst>
            </a:prstGeom>
            <a:solidFill>
              <a:srgbClr val="F8F8F8"/>
            </a:solidFill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 i="1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合 9"/>
            <p:cNvGrpSpPr>
              <a:grpSpLocks/>
            </p:cNvGrpSpPr>
            <p:nvPr/>
          </p:nvGrpSpPr>
          <p:grpSpPr bwMode="auto">
            <a:xfrm>
              <a:off x="615982" y="1474799"/>
              <a:ext cx="2292350" cy="496887"/>
              <a:chOff x="35496" y="879574"/>
              <a:chExt cx="2842358" cy="466725"/>
            </a:xfrm>
          </p:grpSpPr>
          <p:grpSp>
            <p:nvGrpSpPr>
              <p:cNvPr id="7" name="Group 14"/>
              <p:cNvGrpSpPr>
                <a:grpSpLocks/>
              </p:cNvGrpSpPr>
              <p:nvPr/>
            </p:nvGrpSpPr>
            <p:grpSpPr bwMode="auto">
              <a:xfrm>
                <a:off x="35496" y="879574"/>
                <a:ext cx="2842359" cy="466725"/>
                <a:chOff x="752" y="1413"/>
                <a:chExt cx="1314" cy="294"/>
              </a:xfrm>
            </p:grpSpPr>
            <p:sp>
              <p:nvSpPr>
                <p:cNvPr id="56" name="AutoShape 15"/>
                <p:cNvSpPr>
                  <a:spLocks noChangeArrowheads="1"/>
                </p:cNvSpPr>
                <p:nvPr/>
              </p:nvSpPr>
              <p:spPr bwMode="gray">
                <a:xfrm>
                  <a:off x="752" y="1413"/>
                  <a:ext cx="1176" cy="29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79216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79216"/>
                        <a:invGamma/>
                      </a:schemeClr>
                    </a:gs>
                  </a:gsLst>
                  <a:lin ang="0" scaled="1"/>
                </a:gradFill>
                <a:ln>
                  <a:noFill/>
                </a:ln>
                <a:effectLst>
                  <a:outerShdw dist="53882" dir="2700000" algn="ctr" rotWithShape="0">
                    <a:srgbClr val="292929">
                      <a:alpha val="50000"/>
                    </a:srgbClr>
                  </a:outerShdw>
                </a:effectLst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AutoShape 16"/>
                <p:cNvSpPr>
                  <a:spLocks noChangeArrowheads="1"/>
                </p:cNvSpPr>
                <p:nvPr/>
              </p:nvSpPr>
              <p:spPr bwMode="gray">
                <a:xfrm flipH="1">
                  <a:off x="2007" y="1457"/>
                  <a:ext cx="59" cy="204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AutoShape 17"/>
                <p:cNvSpPr>
                  <a:spLocks noChangeArrowheads="1"/>
                </p:cNvSpPr>
                <p:nvPr/>
              </p:nvSpPr>
              <p:spPr bwMode="gray">
                <a:xfrm>
                  <a:off x="766" y="1457"/>
                  <a:ext cx="59" cy="204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Text Box 18"/>
              <p:cNvSpPr txBox="1">
                <a:spLocks noChangeArrowheads="1"/>
              </p:cNvSpPr>
              <p:nvPr/>
            </p:nvSpPr>
            <p:spPr bwMode="white">
              <a:xfrm>
                <a:off x="257925" y="942202"/>
                <a:ext cx="2238061" cy="34743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 dirty="0" smtClean="0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关键问题</a:t>
                </a:r>
                <a:endParaRPr lang="en-US" altLang="zh-CN" b="1" dirty="0" smtClean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59" name="AutoShape 37"/>
            <p:cNvSpPr>
              <a:spLocks noChangeArrowheads="1"/>
            </p:cNvSpPr>
            <p:nvPr/>
          </p:nvSpPr>
          <p:spPr bwMode="invGray">
            <a:xfrm>
              <a:off x="703295" y="3535381"/>
              <a:ext cx="2027237" cy="9826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rIns="0" anchor="ctr"/>
            <a:lstStyle/>
            <a:p>
              <a:pPr>
                <a:buSzPct val="80000"/>
                <a:buFont typeface="Wingdings" pitchFamily="2" charset="2"/>
                <a:buChar char="n"/>
              </a:pPr>
              <a:r>
                <a:rPr lang="en-US" altLang="zh-CN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大规模数据的分布式计算</a:t>
              </a:r>
              <a:endPara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eaLnBrk="0" hangingPunct="0">
                <a:lnSpc>
                  <a:spcPct val="90000"/>
                </a:lnSpc>
                <a:buSzPct val="80000"/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多计算情景</a:t>
              </a: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的统一计算弹性框架</a:t>
              </a: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.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60" name="AutoShape 38"/>
            <p:cNvSpPr>
              <a:spLocks noChangeArrowheads="1"/>
            </p:cNvSpPr>
            <p:nvPr/>
          </p:nvSpPr>
          <p:spPr bwMode="invGray">
            <a:xfrm>
              <a:off x="706470" y="2403486"/>
              <a:ext cx="2006600" cy="10810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anchor="ctr"/>
            <a:lstStyle/>
            <a:p>
              <a:pPr indent="173038"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数据存储与检索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  <a:p>
              <a:pPr>
                <a:buSzPct val="80000"/>
                <a:defRPr/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混合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存储策略，多平台集成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61" name="AutoShape 38"/>
            <p:cNvSpPr>
              <a:spLocks noChangeArrowheads="1"/>
            </p:cNvSpPr>
            <p:nvPr/>
          </p:nvSpPr>
          <p:spPr bwMode="invGray">
            <a:xfrm>
              <a:off x="725520" y="4581551"/>
              <a:ext cx="2051050" cy="122396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rIns="0" anchor="ctr"/>
            <a:lstStyle/>
            <a:p>
              <a:pPr indent="171450"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异构数据共性挖掘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  <a:p>
              <a:pPr eaLnBrk="0" hangingPunct="0">
                <a:buSzPct val="80000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以</a:t>
              </a: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组件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形式封装理论研究中的算法，支撑上层应用</a:t>
              </a:r>
            </a:p>
          </p:txBody>
        </p:sp>
      </p:grpSp>
      <p:grpSp>
        <p:nvGrpSpPr>
          <p:cNvPr id="8" name="组合 61"/>
          <p:cNvGrpSpPr>
            <a:grpSpLocks/>
          </p:cNvGrpSpPr>
          <p:nvPr/>
        </p:nvGrpSpPr>
        <p:grpSpPr bwMode="auto">
          <a:xfrm>
            <a:off x="2711482" y="1376357"/>
            <a:ext cx="5822950" cy="1643074"/>
            <a:chOff x="2460625" y="840740"/>
            <a:chExt cx="5822882" cy="1812925"/>
          </a:xfrm>
        </p:grpSpPr>
        <p:cxnSp>
          <p:nvCxnSpPr>
            <p:cNvPr id="63" name="直接箭头连接符 62"/>
            <p:cNvCxnSpPr/>
            <p:nvPr/>
          </p:nvCxnSpPr>
          <p:spPr>
            <a:xfrm flipV="1">
              <a:off x="2460625" y="2021840"/>
              <a:ext cx="887403" cy="62230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26"/>
            <p:cNvGrpSpPr>
              <a:grpSpLocks/>
            </p:cNvGrpSpPr>
            <p:nvPr/>
          </p:nvGrpSpPr>
          <p:grpSpPr bwMode="auto">
            <a:xfrm>
              <a:off x="3387657" y="840740"/>
              <a:ext cx="4895850" cy="1812925"/>
              <a:chOff x="3387657" y="840740"/>
              <a:chExt cx="4895850" cy="1812925"/>
            </a:xfrm>
          </p:grpSpPr>
          <p:sp>
            <p:nvSpPr>
              <p:cNvPr id="65" name="AutoShape 37"/>
              <p:cNvSpPr>
                <a:spLocks noChangeArrowheads="1"/>
              </p:cNvSpPr>
              <p:nvPr/>
            </p:nvSpPr>
            <p:spPr bwMode="invGray">
              <a:xfrm>
                <a:off x="3387657" y="840740"/>
                <a:ext cx="4895850" cy="1812925"/>
              </a:xfrm>
              <a:prstGeom prst="roundRect">
                <a:avLst>
                  <a:gd name="adj" fmla="val 16667"/>
                </a:avLst>
              </a:prstGeom>
              <a:solidFill>
                <a:srgbClr val="FFFFD1">
                  <a:alpha val="70195"/>
                </a:srgbClr>
              </a:solidFill>
              <a:ln w="9525">
                <a:solidFill>
                  <a:srgbClr val="CC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66" name="AutoShape 38"/>
              <p:cNvSpPr>
                <a:spLocks noChangeArrowheads="1"/>
              </p:cNvSpPr>
              <p:nvPr/>
            </p:nvSpPr>
            <p:spPr bwMode="invGray">
              <a:xfrm>
                <a:off x="3430588" y="942975"/>
                <a:ext cx="4669804" cy="663575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just">
                  <a:spcBef>
                    <a:spcPts val="300"/>
                  </a:spcBef>
                  <a:buFont typeface="Wingdings" pitchFamily="2" charset="2"/>
                  <a:buChar char="ü"/>
                </a:pPr>
                <a:r>
                  <a:rPr lang="zh-CN" altLang="en-US" sz="1600" b="1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根据数据特征选择与设计存储模型</a:t>
                </a:r>
                <a:endParaRPr lang="en-US" altLang="zh-CN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>
                  <a:spcBef>
                    <a:spcPts val="300"/>
                  </a:spcBef>
                  <a:buFont typeface="Wingdings" pitchFamily="2" charset="2"/>
                  <a:buChar char="ü"/>
                </a:pPr>
                <a:r>
                  <a:rPr lang="zh-CN" altLang="en-US" sz="1600" b="1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利用批量查询翻译器进行统一检索</a:t>
                </a:r>
                <a:endParaRPr lang="en-US" altLang="zh-CN" sz="16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564298" y="1631662"/>
                <a:ext cx="4463330" cy="943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0" name="组合 67"/>
          <p:cNvGrpSpPr>
            <a:grpSpLocks/>
          </p:cNvGrpSpPr>
          <p:nvPr/>
        </p:nvGrpSpPr>
        <p:grpSpPr bwMode="auto">
          <a:xfrm>
            <a:off x="2735295" y="5091133"/>
            <a:ext cx="5811837" cy="1195387"/>
            <a:chOff x="2483802" y="5237148"/>
            <a:chExt cx="5811934" cy="1194430"/>
          </a:xfrm>
        </p:grpSpPr>
        <p:cxnSp>
          <p:nvCxnSpPr>
            <p:cNvPr id="69" name="直接箭头连接符 68"/>
            <p:cNvCxnSpPr>
              <a:endCxn id="72" idx="1"/>
            </p:cNvCxnSpPr>
            <p:nvPr/>
          </p:nvCxnSpPr>
          <p:spPr>
            <a:xfrm>
              <a:off x="2483802" y="5237148"/>
              <a:ext cx="916002" cy="690009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28"/>
            <p:cNvGrpSpPr>
              <a:grpSpLocks/>
            </p:cNvGrpSpPr>
            <p:nvPr/>
          </p:nvGrpSpPr>
          <p:grpSpPr bwMode="auto">
            <a:xfrm>
              <a:off x="3399886" y="5423392"/>
              <a:ext cx="4895850" cy="1008186"/>
              <a:chOff x="3399886" y="5423392"/>
              <a:chExt cx="4895850" cy="1008186"/>
            </a:xfrm>
          </p:grpSpPr>
          <p:sp>
            <p:nvSpPr>
              <p:cNvPr id="72" name="AutoShape 37"/>
              <p:cNvSpPr>
                <a:spLocks noChangeArrowheads="1"/>
              </p:cNvSpPr>
              <p:nvPr/>
            </p:nvSpPr>
            <p:spPr bwMode="invGray">
              <a:xfrm>
                <a:off x="3399886" y="5423392"/>
                <a:ext cx="4895850" cy="1008186"/>
              </a:xfrm>
              <a:prstGeom prst="roundRect">
                <a:avLst>
                  <a:gd name="adj" fmla="val 16667"/>
                </a:avLst>
              </a:prstGeom>
              <a:solidFill>
                <a:srgbClr val="FFFFD1">
                  <a:alpha val="70195"/>
                </a:srgbClr>
              </a:solidFill>
              <a:ln w="9525">
                <a:solidFill>
                  <a:srgbClr val="CC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pic>
            <p:nvPicPr>
              <p:cNvPr id="73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91880" y="5517232"/>
                <a:ext cx="4791075" cy="73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2" name="组合 73"/>
          <p:cNvGrpSpPr>
            <a:grpSpLocks/>
          </p:cNvGrpSpPr>
          <p:nvPr/>
        </p:nvGrpSpPr>
        <p:grpSpPr bwMode="auto">
          <a:xfrm>
            <a:off x="2759107" y="3090869"/>
            <a:ext cx="6384925" cy="1928826"/>
            <a:chOff x="2507858" y="2811463"/>
            <a:chExt cx="6384622" cy="1928826"/>
          </a:xfrm>
        </p:grpSpPr>
        <p:cxnSp>
          <p:nvCxnSpPr>
            <p:cNvPr id="75" name="直接箭头连接符 74"/>
            <p:cNvCxnSpPr>
              <a:endCxn id="77" idx="1"/>
            </p:cNvCxnSpPr>
            <p:nvPr/>
          </p:nvCxnSpPr>
          <p:spPr>
            <a:xfrm flipV="1">
              <a:off x="2507858" y="3775876"/>
              <a:ext cx="891913" cy="154774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30"/>
            <p:cNvGrpSpPr>
              <a:grpSpLocks/>
            </p:cNvGrpSpPr>
            <p:nvPr/>
          </p:nvGrpSpPr>
          <p:grpSpPr bwMode="auto">
            <a:xfrm>
              <a:off x="3399771" y="2811463"/>
              <a:ext cx="5492709" cy="1928826"/>
              <a:chOff x="3399771" y="2811463"/>
              <a:chExt cx="5492709" cy="1928826"/>
            </a:xfrm>
          </p:grpSpPr>
          <p:sp>
            <p:nvSpPr>
              <p:cNvPr id="77" name="AutoShape 37"/>
              <p:cNvSpPr>
                <a:spLocks noChangeArrowheads="1"/>
              </p:cNvSpPr>
              <p:nvPr/>
            </p:nvSpPr>
            <p:spPr bwMode="invGray">
              <a:xfrm>
                <a:off x="3399771" y="2811463"/>
                <a:ext cx="4895850" cy="1928826"/>
              </a:xfrm>
              <a:prstGeom prst="roundRect">
                <a:avLst>
                  <a:gd name="adj" fmla="val 8766"/>
                </a:avLst>
              </a:prstGeom>
              <a:solidFill>
                <a:srgbClr val="FFFFD1">
                  <a:alpha val="70195"/>
                </a:srgbClr>
              </a:solidFill>
              <a:ln w="9525">
                <a:solidFill>
                  <a:srgbClr val="CC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0" hangingPunct="0">
                  <a:spcBef>
                    <a:spcPts val="300"/>
                  </a:spcBef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en-US" altLang="zh-CN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0" hangingPunct="0">
                  <a:spcBef>
                    <a:spcPts val="300"/>
                  </a:spcBef>
                  <a:buFont typeface="Wingdings" pitchFamily="2" charset="2"/>
                  <a:buChar char="ü"/>
                </a:pPr>
                <a:endParaRPr lang="zh-CN" altLang="en-US" sz="1500" b="1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608476" y="3454405"/>
                <a:ext cx="4463330" cy="12499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" name="AutoShape 38"/>
              <p:cNvSpPr>
                <a:spLocks noChangeArrowheads="1"/>
              </p:cNvSpPr>
              <p:nvPr/>
            </p:nvSpPr>
            <p:spPr bwMode="invGray">
              <a:xfrm>
                <a:off x="3562694" y="2811463"/>
                <a:ext cx="5329786" cy="666994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numCol="2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ts val="3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关联分析：</a:t>
                </a:r>
                <a:r>
                  <a:rPr lang="en-US" altLang="zh-CN" sz="1600" b="1" dirty="0" err="1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MapReduce</a:t>
                </a:r>
                <a:endParaRPr lang="en-US" altLang="zh-CN" sz="1600" b="1" dirty="0" smtClean="0">
                  <a:solidFill>
                    <a:srgbClr val="1F497D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  <a:p>
                <a:pPr algn="just" eaLnBrk="1" hangingPunct="1">
                  <a:spcBef>
                    <a:spcPts val="3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模型训练：</a:t>
                </a:r>
                <a:r>
                  <a:rPr lang="en-US" altLang="zh-CN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Hama</a:t>
                </a:r>
              </a:p>
              <a:p>
                <a:pPr algn="just" eaLnBrk="1" hangingPunct="1">
                  <a:spcBef>
                    <a:spcPts val="3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实时决策：</a:t>
                </a:r>
                <a:r>
                  <a:rPr lang="en-US" altLang="zh-CN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Spark</a:t>
                </a:r>
              </a:p>
              <a:p>
                <a:pPr algn="just" eaLnBrk="1" hangingPunct="1">
                  <a:spcBef>
                    <a:spcPts val="300"/>
                  </a:spcBef>
                  <a:buFont typeface="Wingdings" pitchFamily="2" charset="2"/>
                  <a:buChar char="ü"/>
                  <a:defRPr/>
                </a:pPr>
                <a:r>
                  <a:rPr lang="zh-CN" altLang="en-US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在线更新：</a:t>
                </a:r>
                <a:r>
                  <a:rPr lang="en-US" altLang="zh-CN" sz="1600" b="1" dirty="0" smtClean="0">
                    <a:solidFill>
                      <a:srgbClr val="1F497D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STORM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6951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41412"/>
            <a:ext cx="4018364" cy="221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21" name="矩形 20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136" name="组合 135"/>
          <p:cNvGrpSpPr/>
          <p:nvPr/>
        </p:nvGrpSpPr>
        <p:grpSpPr>
          <a:xfrm>
            <a:off x="400084" y="341817"/>
            <a:ext cx="934779" cy="692153"/>
            <a:chOff x="622598" y="695550"/>
            <a:chExt cx="1843891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40917" y="742790"/>
              <a:ext cx="1725572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/1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58663" y="516921"/>
            <a:ext cx="26844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研究背景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251020" y="1039614"/>
            <a:ext cx="8833522" cy="2110595"/>
          </a:xfrm>
          <a:prstGeom prst="rect">
            <a:avLst/>
          </a:prstGeom>
        </p:spPr>
        <p:txBody>
          <a:bodyPr/>
          <a:lstStyle>
            <a:lvl1pPr marL="257202" indent="-257202" algn="l" defTabSz="6858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67" indent="-214334" algn="l" defTabSz="68586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336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270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203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139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72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07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41" indent="-171468" algn="l" defTabSz="6858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7188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线上电商企业与线下零售企业正互相渗透融合，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Online-to-Offline (O2O)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已经成为极具前景的电子商务新兴发展模式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259632" y="4864996"/>
            <a:ext cx="6076482" cy="1703117"/>
            <a:chOff x="1475656" y="5085184"/>
            <a:chExt cx="7128792" cy="1656184"/>
          </a:xfrm>
        </p:grpSpPr>
        <p:sp>
          <p:nvSpPr>
            <p:cNvPr id="43" name="矩形 42"/>
            <p:cNvSpPr/>
            <p:nvPr/>
          </p:nvSpPr>
          <p:spPr>
            <a:xfrm>
              <a:off x="1475656" y="5301208"/>
              <a:ext cx="7128792" cy="1440160"/>
            </a:xfrm>
            <a:prstGeom prst="rect">
              <a:avLst/>
            </a:prstGeom>
            <a:noFill/>
            <a:ln>
              <a:solidFill>
                <a:srgbClr val="007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2046392" y="5085184"/>
              <a:ext cx="5609859" cy="369332"/>
            </a:xfrm>
            <a:prstGeom prst="rect">
              <a:avLst/>
            </a:prstGeom>
            <a:solidFill>
              <a:srgbClr val="007FDE"/>
            </a:solidFill>
            <a:ln w="25400">
              <a:solidFill>
                <a:srgbClr val="007F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</a:t>
              </a:r>
              <a:r>
                <a:rPr lang="zh-CN" altLang="en-US" sz="1800" b="1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上线下数据中的潜在价值尚未得到充分挖掘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77"/>
            <p:cNvSpPr txBox="1"/>
            <p:nvPr/>
          </p:nvSpPr>
          <p:spPr>
            <a:xfrm>
              <a:off x="1574960" y="5521727"/>
              <a:ext cx="7029488" cy="1212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线上线下</a:t>
              </a: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多渠道中的数据</a:t>
              </a:r>
              <a:r>
                <a:rPr lang="zh-CN" altLang="en-US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未能有效</a:t>
              </a:r>
              <a:r>
                <a:rPr lang="zh-CN" altLang="en-US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打通</a:t>
              </a:r>
              <a:endPara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线上线下多渠道</a:t>
              </a: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知识融合</a:t>
              </a:r>
              <a:r>
                <a:rPr lang="zh-CN" altLang="en-US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lang="zh-CN" altLang="en-US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更是</a:t>
              </a:r>
              <a:r>
                <a:rPr lang="zh-CN" altLang="en-US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极度匮乏</a:t>
              </a:r>
              <a:endPara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多源异构</a:t>
              </a: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大数据存储与计算</a:t>
              </a:r>
              <a:r>
                <a:rPr lang="zh-CN" altLang="en-US" sz="1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基础支撑</a:t>
              </a:r>
              <a:r>
                <a:rPr lang="zh-CN" altLang="en-US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薄弱</a:t>
              </a:r>
              <a:endPara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</a:t>
              </a:r>
              <a:r>
                <a:rPr lang="en-US" altLang="zh-CN" sz="1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O2O</a:t>
              </a:r>
              <a:r>
                <a:rPr lang="zh-CN" altLang="en-US" sz="1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典型实例化</a:t>
              </a:r>
              <a:r>
                <a:rPr lang="zh-CN" altLang="en-US" sz="1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智能应用示范</a:t>
              </a:r>
              <a:endPara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2473101"/>
            <a:ext cx="2670809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上电商企业正在积极寻求线下实体店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资源。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30124" y="3535268"/>
            <a:ext cx="2713876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下零售商也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寻求与线上电商企业在业务、战略、资本等多个层面合作。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00192" y="1556792"/>
            <a:ext cx="28438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京东以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亿元战略入股永辉超市，获取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永辉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的股份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buFont typeface="Wingdings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阿里以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283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亿元战略入股苏宁云商，以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19.99%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的占股成为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苏宁第二大股东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928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" y="2186700"/>
            <a:ext cx="9144000" cy="210650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190500" dist="152400" dir="2100000" sx="102000" sy="102000" algn="t" rotWithShape="0">
              <a:schemeClr val="bg1">
                <a:lumMod val="8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68" name="文本框 3"/>
          <p:cNvSpPr>
            <a:spLocks noChangeArrowheads="1"/>
          </p:cNvSpPr>
          <p:nvPr/>
        </p:nvSpPr>
        <p:spPr bwMode="auto">
          <a:xfrm>
            <a:off x="3643306" y="3143248"/>
            <a:ext cx="395303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9pPr>
          </a:lstStyle>
          <a:p>
            <a:r>
              <a:rPr lang="zh-CN" altLang="en-US" dirty="0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汇报完毕</a:t>
            </a:r>
            <a:r>
              <a:rPr lang="zh-CN" altLang="en-US" dirty="0">
                <a:solidFill>
                  <a:srgbClr val="007FD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，</a:t>
            </a:r>
            <a:r>
              <a:rPr lang="zh-CN" altLang="en-US" dirty="0">
                <a:solidFill>
                  <a:srgbClr val="007FDE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敬请批评指正</a:t>
            </a:r>
            <a:r>
              <a:rPr lang="zh-CN" altLang="en-US" dirty="0">
                <a:solidFill>
                  <a:srgbClr val="007FD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！</a:t>
            </a:r>
          </a:p>
        </p:txBody>
      </p:sp>
      <p:sp>
        <p:nvSpPr>
          <p:cNvPr id="69" name="Text Box 3"/>
          <p:cNvSpPr>
            <a:spLocks noChangeArrowheads="1"/>
          </p:cNvSpPr>
          <p:nvPr/>
        </p:nvSpPr>
        <p:spPr bwMode="auto">
          <a:xfrm>
            <a:off x="3701794" y="2529833"/>
            <a:ext cx="2584718" cy="69493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4351" dirty="0">
                <a:solidFill>
                  <a:srgbClr val="007FDE"/>
                </a:solidFill>
                <a:latin typeface="Franklin Gothic Medium" pitchFamily="34" charset="0"/>
                <a:ea typeface="方正正中黑简体" pitchFamily="2" charset="-122"/>
                <a:sym typeface="Impact" pitchFamily="34" charset="0"/>
              </a:rPr>
              <a:t>THANKS</a:t>
            </a:r>
            <a:endParaRPr lang="en-US" altLang="zh-CN" sz="4351" dirty="0">
              <a:solidFill>
                <a:srgbClr val="007FDE"/>
              </a:solidFill>
              <a:latin typeface="Franklin Gothic Medium" pitchFamily="34" charset="0"/>
              <a:ea typeface="方正正中黑简体" pitchFamily="2" charset="-122"/>
              <a:sym typeface="Impact" pitchFamily="34" charset="0"/>
            </a:endParaRPr>
          </a:p>
        </p:txBody>
      </p:sp>
      <p:sp>
        <p:nvSpPr>
          <p:cNvPr id="70" name="任意多边形 69"/>
          <p:cNvSpPr>
            <a:spLocks noChangeArrowheads="1"/>
          </p:cNvSpPr>
          <p:nvPr/>
        </p:nvSpPr>
        <p:spPr bwMode="auto">
          <a:xfrm rot="2700000">
            <a:off x="2728688" y="2709683"/>
            <a:ext cx="825698" cy="751801"/>
          </a:xfrm>
          <a:custGeom>
            <a:avLst/>
            <a:gdLst>
              <a:gd name="T0" fmla="*/ 0 w 1363744"/>
              <a:gd name="T1" fmla="*/ 262920 h 921508"/>
              <a:gd name="T2" fmla="*/ 677394 w 1363744"/>
              <a:gd name="T3" fmla="*/ 262920 h 921508"/>
              <a:gd name="T4" fmla="*/ 373742 w 1363744"/>
              <a:gd name="T5" fmla="*/ 0 h 921508"/>
              <a:gd name="T6" fmla="*/ 703330 w 1363744"/>
              <a:gd name="T7" fmla="*/ 0 h 921508"/>
              <a:gd name="T8" fmla="*/ 1152525 w 1363744"/>
              <a:gd name="T9" fmla="*/ 388938 h 921508"/>
              <a:gd name="T10" fmla="*/ 703330 w 1363744"/>
              <a:gd name="T11" fmla="*/ 777875 h 921508"/>
              <a:gd name="T12" fmla="*/ 373742 w 1363744"/>
              <a:gd name="T13" fmla="*/ 777875 h 921508"/>
              <a:gd name="T14" fmla="*/ 677396 w 1363744"/>
              <a:gd name="T15" fmla="*/ 514955 h 921508"/>
              <a:gd name="T16" fmla="*/ 0 w 1363744"/>
              <a:gd name="T17" fmla="*/ 514955 h 921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63744"/>
              <a:gd name="T28" fmla="*/ 0 h 921508"/>
              <a:gd name="T29" fmla="*/ 1363744 w 1363744"/>
              <a:gd name="T30" fmla="*/ 921508 h 921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63744" h="921508">
                <a:moveTo>
                  <a:pt x="0" y="311467"/>
                </a:moveTo>
                <a:lnTo>
                  <a:pt x="801538" y="311467"/>
                </a:lnTo>
                <a:lnTo>
                  <a:pt x="442236" y="0"/>
                </a:lnTo>
                <a:lnTo>
                  <a:pt x="832227" y="0"/>
                </a:lnTo>
                <a:lnTo>
                  <a:pt x="1363744" y="460754"/>
                </a:lnTo>
                <a:lnTo>
                  <a:pt x="832227" y="921508"/>
                </a:lnTo>
                <a:lnTo>
                  <a:pt x="442236" y="921508"/>
                </a:lnTo>
                <a:lnTo>
                  <a:pt x="801540" y="610040"/>
                </a:lnTo>
                <a:lnTo>
                  <a:pt x="0" y="610040"/>
                </a:lnTo>
                <a:close/>
              </a:path>
            </a:pathLst>
          </a:custGeom>
          <a:solidFill>
            <a:srgbClr val="007FDE"/>
          </a:solidFill>
          <a:ln>
            <a:noFill/>
          </a:ln>
          <a:extLst/>
        </p:spPr>
        <p:txBody>
          <a:bodyPr rot="10800000" vert="eaVert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9pPr>
          </a:lstStyle>
          <a:p>
            <a:endParaRPr lang="zh-CN" altLang="en-US" sz="135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567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21" name="矩形 20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136" name="组合 135"/>
          <p:cNvGrpSpPr/>
          <p:nvPr/>
        </p:nvGrpSpPr>
        <p:grpSpPr>
          <a:xfrm>
            <a:off x="400084" y="341817"/>
            <a:ext cx="934779" cy="692153"/>
            <a:chOff x="622598" y="695550"/>
            <a:chExt cx="1843891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40917" y="742790"/>
              <a:ext cx="1725572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/2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58663" y="516921"/>
            <a:ext cx="26844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研究意义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91680" y="404664"/>
            <a:ext cx="6945840" cy="1850065"/>
            <a:chOff x="1143217" y="2248913"/>
            <a:chExt cx="6945840" cy="1850065"/>
          </a:xfrm>
        </p:grpSpPr>
        <p:graphicFrame>
          <p:nvGraphicFramePr>
            <p:cNvPr id="25" name="图示 24"/>
            <p:cNvGraphicFramePr/>
            <p:nvPr>
              <p:extLst/>
            </p:nvPr>
          </p:nvGraphicFramePr>
          <p:xfrm>
            <a:off x="1143217" y="2248913"/>
            <a:ext cx="6945840" cy="18500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6" name="文本框 99"/>
            <p:cNvSpPr txBox="1"/>
            <p:nvPr/>
          </p:nvSpPr>
          <p:spPr>
            <a:xfrm>
              <a:off x="2254677" y="2975305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2012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100"/>
            <p:cNvSpPr txBox="1"/>
            <p:nvPr/>
          </p:nvSpPr>
          <p:spPr>
            <a:xfrm>
              <a:off x="4355976" y="297773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2015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101"/>
            <p:cNvSpPr txBox="1"/>
            <p:nvPr/>
          </p:nvSpPr>
          <p:spPr>
            <a:xfrm>
              <a:off x="6457275" y="2975305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51"/>
          <p:cNvSpPr txBox="1"/>
          <p:nvPr/>
        </p:nvSpPr>
        <p:spPr>
          <a:xfrm>
            <a:off x="178756" y="1128459"/>
            <a:ext cx="16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长期与苏宁保持紧密合作</a:t>
            </a:r>
          </a:p>
        </p:txBody>
      </p:sp>
      <p:sp>
        <p:nvSpPr>
          <p:cNvPr id="30" name="文本框 118"/>
          <p:cNvSpPr txBox="1"/>
          <p:nvPr/>
        </p:nvSpPr>
        <p:spPr>
          <a:xfrm>
            <a:off x="2303424" y="1502821"/>
            <a:ext cx="1744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联合承担科技部支撑计划项目</a:t>
            </a:r>
          </a:p>
        </p:txBody>
      </p:sp>
      <p:sp>
        <p:nvSpPr>
          <p:cNvPr id="31" name="文本框 119"/>
          <p:cNvSpPr txBox="1"/>
          <p:nvPr/>
        </p:nvSpPr>
        <p:spPr>
          <a:xfrm>
            <a:off x="4232149" y="1502821"/>
            <a:ext cx="2130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联合获批发改委国家地方联合工程实验室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0"/>
          <p:cNvSpPr txBox="1"/>
          <p:nvPr/>
        </p:nvSpPr>
        <p:spPr>
          <a:xfrm>
            <a:off x="6489258" y="1502821"/>
            <a:ext cx="1744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联合获得教育部科技进步二等奖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5617" y="2132856"/>
            <a:ext cx="9074668" cy="2314736"/>
            <a:chOff x="107504" y="1685250"/>
            <a:chExt cx="10547927" cy="222186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157369" y="1701378"/>
              <a:ext cx="1498062" cy="216024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504" y="1700808"/>
              <a:ext cx="1549388" cy="219832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19672" y="1686520"/>
              <a:ext cx="1556842" cy="220916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910" r="3391" b="4001"/>
            <a:stretch/>
          </p:blipFill>
          <p:spPr>
            <a:xfrm>
              <a:off x="3131840" y="1686520"/>
              <a:ext cx="1546413" cy="220916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366" t="21000" r="17262" b="22301"/>
            <a:stretch/>
          </p:blipFill>
          <p:spPr>
            <a:xfrm>
              <a:off x="4651462" y="1741195"/>
              <a:ext cx="1684604" cy="216592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331" t="12600" r="13889" b="22301"/>
            <a:stretch/>
          </p:blipFill>
          <p:spPr>
            <a:xfrm>
              <a:off x="6264144" y="1700808"/>
              <a:ext cx="1641907" cy="2165920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107504" y="1685250"/>
              <a:ext cx="10547927" cy="217085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39" t="3151" r="51291" b="7623"/>
            <a:stretch/>
          </p:blipFill>
          <p:spPr>
            <a:xfrm>
              <a:off x="7693614" y="1709561"/>
              <a:ext cx="1463755" cy="2136877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51520" y="4597937"/>
            <a:ext cx="8545962" cy="1783391"/>
            <a:chOff x="217408" y="5090272"/>
            <a:chExt cx="9351154" cy="1651096"/>
          </a:xfrm>
        </p:grpSpPr>
        <p:sp>
          <p:nvSpPr>
            <p:cNvPr id="43" name="矩形 42"/>
            <p:cNvSpPr/>
            <p:nvPr/>
          </p:nvSpPr>
          <p:spPr>
            <a:xfrm>
              <a:off x="217408" y="5301208"/>
              <a:ext cx="9351154" cy="1440160"/>
            </a:xfrm>
            <a:prstGeom prst="rect">
              <a:avLst/>
            </a:prstGeom>
            <a:noFill/>
            <a:ln>
              <a:solidFill>
                <a:srgbClr val="007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2046392" y="5090272"/>
              <a:ext cx="5609859" cy="359154"/>
            </a:xfrm>
            <a:prstGeom prst="rect">
              <a:avLst/>
            </a:prstGeom>
            <a:solidFill>
              <a:srgbClr val="007FDE"/>
            </a:solidFill>
            <a:ln w="25400">
              <a:solidFill>
                <a:srgbClr val="007F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lvl="0" defTabSz="914400">
                <a:defRPr/>
              </a:pPr>
              <a:r>
                <a:rPr lang="en-US" altLang="zh-CN" sz="18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O2O </a:t>
              </a:r>
              <a:r>
                <a:rPr lang="zh-CN" altLang="en-US" sz="18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模式下商务大数据分析中</a:t>
              </a:r>
              <a:r>
                <a:rPr lang="zh-CN" altLang="en-US" sz="18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存在如下问题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77"/>
            <p:cNvSpPr txBox="1"/>
            <p:nvPr/>
          </p:nvSpPr>
          <p:spPr>
            <a:xfrm>
              <a:off x="385524" y="5521727"/>
              <a:ext cx="9183038" cy="115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多源异构商务大数据的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结构化描述、语义关联和提取、及不一致性消除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等基础问题有待更深入的研究</a:t>
              </a:r>
              <a:endPara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线下数据挖掘方法对大数据的适应能力、及对</a:t>
              </a:r>
              <a:r>
                <a:rPr lang="en-US" altLang="zh-CN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O2O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商务特定场景的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适应能力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有待付出研究努力</a:t>
              </a:r>
              <a:endPara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en-US" altLang="zh-CN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O2O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模式中知识碎片化严重</a:t>
              </a:r>
              <a:r>
                <a:rPr lang="zh-CN" altLang="en-US" sz="1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线上线下多渠道知识融合方法亟需进行系统化研究</a:t>
              </a:r>
              <a:endPara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285750">
                <a:lnSpc>
                  <a:spcPts val="1800"/>
                </a:lnSpc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多源异构大数据存储和计算基础支撑策略有待提出完整解决方案，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</a:t>
              </a:r>
              <a:r>
                <a:rPr lang="en-US" altLang="zh-CN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O2O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典型实例化智能应用示范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6785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21" name="矩形 20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136" name="组合 135"/>
          <p:cNvGrpSpPr/>
          <p:nvPr/>
        </p:nvGrpSpPr>
        <p:grpSpPr>
          <a:xfrm>
            <a:off x="400084" y="350504"/>
            <a:ext cx="925254" cy="692153"/>
            <a:chOff x="622598" y="695550"/>
            <a:chExt cx="1825103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22129" y="724002"/>
              <a:ext cx="1725572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/3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58663" y="516921"/>
            <a:ext cx="14559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研究范围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3" name="内容占位符 2"/>
          <p:cNvSpPr txBox="1">
            <a:spLocks/>
          </p:cNvSpPr>
          <p:nvPr/>
        </p:nvSpPr>
        <p:spPr bwMode="auto">
          <a:xfrm>
            <a:off x="5150529" y="3261081"/>
            <a:ext cx="3938260" cy="333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dirty="0" smtClean="0">
                <a:solidFill>
                  <a:srgbClr val="007FDE"/>
                </a:solidFill>
              </a:rPr>
              <a:t>研究范围</a:t>
            </a:r>
            <a:endParaRPr lang="en-US" altLang="zh-CN" sz="2400" dirty="0" smtClean="0">
              <a:solidFill>
                <a:srgbClr val="007FDE"/>
              </a:solidFill>
            </a:endParaRPr>
          </a:p>
          <a:p>
            <a:pPr lvl="1" algn="just"/>
            <a:r>
              <a:rPr lang="zh-CN" altLang="en-US" sz="1900" dirty="0">
                <a:solidFill>
                  <a:srgbClr val="0075CC"/>
                </a:solidFill>
              </a:rPr>
              <a:t>数据</a:t>
            </a:r>
            <a:r>
              <a:rPr lang="zh-CN" altLang="en-US" sz="1900" dirty="0" smtClean="0">
                <a:solidFill>
                  <a:srgbClr val="0075CC"/>
                </a:solidFill>
              </a:rPr>
              <a:t>层面：</a:t>
            </a:r>
            <a:r>
              <a:rPr lang="zh-CN" altLang="en-US" sz="1900" dirty="0" smtClean="0"/>
              <a:t>多源</a:t>
            </a:r>
            <a:r>
              <a:rPr lang="zh-CN" altLang="en-US" sz="1900" dirty="0"/>
              <a:t>异构商务大</a:t>
            </a:r>
            <a:r>
              <a:rPr lang="zh-CN" altLang="en-US" sz="1900" dirty="0" smtClean="0"/>
              <a:t>数据的信息融合策略</a:t>
            </a:r>
            <a:endParaRPr lang="en-US" altLang="zh-CN" sz="1900" dirty="0" smtClean="0"/>
          </a:p>
          <a:p>
            <a:pPr lvl="1" algn="just"/>
            <a:r>
              <a:rPr lang="zh-CN" altLang="en-US" sz="1900" dirty="0">
                <a:solidFill>
                  <a:srgbClr val="0075CC"/>
                </a:solidFill>
              </a:rPr>
              <a:t>模型</a:t>
            </a:r>
            <a:r>
              <a:rPr lang="zh-CN" altLang="en-US" sz="1900" dirty="0" smtClean="0">
                <a:solidFill>
                  <a:srgbClr val="0075CC"/>
                </a:solidFill>
              </a:rPr>
              <a:t>层面：</a:t>
            </a:r>
            <a:r>
              <a:rPr lang="zh-CN" altLang="en-US" sz="1900" dirty="0" smtClean="0"/>
              <a:t>轨迹大数据的挖掘模型与算法</a:t>
            </a:r>
            <a:endParaRPr lang="en-US" altLang="zh-CN" sz="1900" dirty="0" smtClean="0"/>
          </a:p>
          <a:p>
            <a:pPr lvl="1" algn="just"/>
            <a:r>
              <a:rPr lang="zh-CN" altLang="en-US" sz="1900" dirty="0">
                <a:solidFill>
                  <a:srgbClr val="0075CC"/>
                </a:solidFill>
              </a:rPr>
              <a:t>应用</a:t>
            </a:r>
            <a:r>
              <a:rPr lang="zh-CN" altLang="en-US" sz="1900" dirty="0" smtClean="0">
                <a:solidFill>
                  <a:srgbClr val="0075CC"/>
                </a:solidFill>
              </a:rPr>
              <a:t>层面：</a:t>
            </a:r>
            <a:r>
              <a:rPr lang="en-US" altLang="zh-CN" sz="1900" dirty="0" smtClean="0"/>
              <a:t>O2O</a:t>
            </a:r>
            <a:r>
              <a:rPr lang="zh-CN" altLang="en-US" sz="1900" dirty="0" smtClean="0"/>
              <a:t>智能应用驱动的大数据知识融合</a:t>
            </a:r>
            <a:endParaRPr lang="en-US" altLang="zh-CN" sz="1900" dirty="0" smtClean="0"/>
          </a:p>
          <a:p>
            <a:pPr lvl="1" algn="just"/>
            <a:r>
              <a:rPr lang="zh-CN" altLang="en-US" sz="1900" dirty="0">
                <a:solidFill>
                  <a:srgbClr val="0075CC"/>
                </a:solidFill>
              </a:rPr>
              <a:t>系统</a:t>
            </a:r>
            <a:r>
              <a:rPr lang="zh-CN" altLang="en-US" sz="1900" dirty="0" smtClean="0">
                <a:solidFill>
                  <a:srgbClr val="0075CC"/>
                </a:solidFill>
              </a:rPr>
              <a:t>层面：</a:t>
            </a:r>
            <a:r>
              <a:rPr lang="zh-CN" altLang="en-US" sz="1900" dirty="0" smtClean="0"/>
              <a:t>平台构建及其在苏宁云商的实例化应用</a:t>
            </a:r>
            <a:endParaRPr lang="en-US" altLang="zh-CN" sz="1900" dirty="0"/>
          </a:p>
          <a:p>
            <a:pPr lvl="1" algn="just"/>
            <a:endParaRPr lang="en-US" altLang="zh-CN" sz="1900" dirty="0"/>
          </a:p>
          <a:p>
            <a:pPr lvl="1" algn="just"/>
            <a:endParaRPr lang="en-US" altLang="zh-CN" sz="2000" dirty="0" smtClean="0"/>
          </a:p>
          <a:p>
            <a:pPr lvl="1" algn="just"/>
            <a:endParaRPr lang="en-US" altLang="zh-CN" sz="2000" dirty="0"/>
          </a:p>
          <a:p>
            <a:pPr algn="just"/>
            <a:endParaRPr lang="zh-CN" altLang="en-US" sz="2000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 bwMode="auto">
          <a:xfrm>
            <a:off x="5174565" y="1213221"/>
            <a:ext cx="3938260" cy="149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dirty="0">
                <a:solidFill>
                  <a:srgbClr val="007FDE"/>
                </a:solidFill>
              </a:rPr>
              <a:t>异构</a:t>
            </a:r>
            <a:r>
              <a:rPr lang="zh-CN" altLang="en-US" sz="2400" b="1" dirty="0" smtClean="0">
                <a:solidFill>
                  <a:srgbClr val="007FDE"/>
                </a:solidFill>
              </a:rPr>
              <a:t>数据类型</a:t>
            </a:r>
            <a:endParaRPr lang="en-US" altLang="zh-CN" sz="2400" dirty="0" smtClean="0">
              <a:solidFill>
                <a:srgbClr val="007FDE"/>
              </a:solidFill>
            </a:endParaRPr>
          </a:p>
          <a:p>
            <a:pPr lvl="1" algn="just"/>
            <a:r>
              <a:rPr lang="zh-CN" altLang="en-US" sz="1900" dirty="0" smtClean="0"/>
              <a:t>结构化交易数据</a:t>
            </a:r>
            <a:endParaRPr lang="en-US" altLang="zh-CN" sz="1900" dirty="0" smtClean="0"/>
          </a:p>
          <a:p>
            <a:pPr lvl="1" algn="just"/>
            <a:r>
              <a:rPr lang="zh-CN" altLang="en-US" sz="1900" dirty="0" smtClean="0"/>
              <a:t>轨迹数据、日志数据</a:t>
            </a:r>
            <a:endParaRPr lang="en-US" altLang="zh-CN" sz="1900" dirty="0" smtClean="0"/>
          </a:p>
          <a:p>
            <a:pPr lvl="1" algn="just"/>
            <a:r>
              <a:rPr lang="zh-CN" altLang="en-US" sz="1900" dirty="0" smtClean="0"/>
              <a:t>用户生成内容、文本数据</a:t>
            </a:r>
            <a:endParaRPr lang="en-US" altLang="zh-CN" sz="1900" dirty="0" smtClean="0"/>
          </a:p>
          <a:p>
            <a:pPr lvl="1" algn="just"/>
            <a:r>
              <a:rPr lang="zh-CN" altLang="en-US" sz="1900" dirty="0" smtClean="0"/>
              <a:t>网络结构</a:t>
            </a:r>
            <a:r>
              <a:rPr lang="en-US" altLang="zh-CN" sz="1900" dirty="0" smtClean="0"/>
              <a:t>……</a:t>
            </a:r>
            <a:endParaRPr lang="zh-CN" altLang="en-US" sz="20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107504" y="1156955"/>
            <a:ext cx="4949635" cy="2371187"/>
            <a:chOff x="-17008" y="1056762"/>
            <a:chExt cx="5077241" cy="240081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6179" y="2655591"/>
              <a:ext cx="4634054" cy="757432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1" y="1097621"/>
              <a:ext cx="5004047" cy="2338305"/>
              <a:chOff x="4055871" y="1290992"/>
              <a:chExt cx="4779306" cy="2338305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12276"/>
              <a:stretch/>
            </p:blipFill>
            <p:spPr>
              <a:xfrm>
                <a:off x="4089772" y="1295438"/>
                <a:ext cx="2340471" cy="1539865"/>
              </a:xfrm>
              <a:prstGeom prst="rect">
                <a:avLst/>
              </a:prstGeom>
            </p:spPr>
          </p:pic>
          <p:grpSp>
            <p:nvGrpSpPr>
              <p:cNvPr id="30" name="组合 29"/>
              <p:cNvGrpSpPr/>
              <p:nvPr/>
            </p:nvGrpSpPr>
            <p:grpSpPr>
              <a:xfrm>
                <a:off x="4055871" y="1290992"/>
                <a:ext cx="4779306" cy="2338305"/>
                <a:chOff x="4055871" y="1290992"/>
                <a:chExt cx="4779306" cy="2338305"/>
              </a:xfrm>
            </p:grpSpPr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t="1932" b="5323"/>
                <a:stretch/>
              </p:blipFill>
              <p:spPr>
                <a:xfrm>
                  <a:off x="6478013" y="1290992"/>
                  <a:ext cx="2357164" cy="1531280"/>
                </a:xfrm>
                <a:prstGeom prst="rect">
                  <a:avLst/>
                </a:prstGeom>
              </p:spPr>
            </p:pic>
            <p:pic>
              <p:nvPicPr>
                <p:cNvPr id="32" name="Picture 2" descr="“wifi logo”的图片搜索结果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10330" t="6153" r="9301" b="3714"/>
                <a:stretch/>
              </p:blipFill>
              <p:spPr bwMode="auto">
                <a:xfrm>
                  <a:off x="4057952" y="2413810"/>
                  <a:ext cx="502037" cy="450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6470" t="19969" r="19927" b="19614"/>
                <a:stretch/>
              </p:blipFill>
              <p:spPr>
                <a:xfrm rot="16200000">
                  <a:off x="3890338" y="3054437"/>
                  <a:ext cx="740393" cy="409327"/>
                </a:xfrm>
                <a:prstGeom prst="rect">
                  <a:avLst/>
                </a:prstGeom>
              </p:spPr>
            </p:pic>
            <p:sp>
              <p:nvSpPr>
                <p:cNvPr id="34" name="椭圆 33"/>
                <p:cNvSpPr/>
                <p:nvPr/>
              </p:nvSpPr>
              <p:spPr>
                <a:xfrm>
                  <a:off x="4859631" y="2166610"/>
                  <a:ext cx="275310" cy="26715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箭头连接符 34"/>
                <p:cNvCxnSpPr>
                  <a:stCxn id="34" idx="2"/>
                  <a:endCxn id="33" idx="3"/>
                </p:cNvCxnSpPr>
                <p:nvPr/>
              </p:nvCxnSpPr>
              <p:spPr>
                <a:xfrm flipH="1">
                  <a:off x="4260535" y="2300189"/>
                  <a:ext cx="599096" cy="588715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椭圆 35"/>
                <p:cNvSpPr/>
                <p:nvPr/>
              </p:nvSpPr>
              <p:spPr>
                <a:xfrm>
                  <a:off x="7442216" y="1905587"/>
                  <a:ext cx="258845" cy="26102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接箭头连接符 36"/>
                <p:cNvCxnSpPr>
                  <a:stCxn id="36" idx="3"/>
                  <a:endCxn id="33" idx="3"/>
                </p:cNvCxnSpPr>
                <p:nvPr/>
              </p:nvCxnSpPr>
              <p:spPr>
                <a:xfrm flipH="1">
                  <a:off x="4260535" y="2128384"/>
                  <a:ext cx="3219589" cy="760520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矩形 27"/>
            <p:cNvSpPr/>
            <p:nvPr/>
          </p:nvSpPr>
          <p:spPr>
            <a:xfrm>
              <a:off x="-17008" y="1056762"/>
              <a:ext cx="5074783" cy="240081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7503" y="4039709"/>
            <a:ext cx="4947239" cy="1016348"/>
            <a:chOff x="107504" y="3924820"/>
            <a:chExt cx="4947239" cy="101634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5576" y="4018521"/>
              <a:ext cx="4285859" cy="853514"/>
            </a:xfrm>
            <a:prstGeom prst="rect">
              <a:avLst/>
            </a:prstGeom>
          </p:spPr>
        </p:pic>
        <p:grpSp>
          <p:nvGrpSpPr>
            <p:cNvPr id="40" name="组合 39"/>
            <p:cNvGrpSpPr/>
            <p:nvPr/>
          </p:nvGrpSpPr>
          <p:grpSpPr>
            <a:xfrm>
              <a:off x="107504" y="3972533"/>
              <a:ext cx="637235" cy="896627"/>
              <a:chOff x="190349" y="3972533"/>
              <a:chExt cx="780241" cy="1090565"/>
            </a:xfrm>
          </p:grpSpPr>
          <p:pic>
            <p:nvPicPr>
              <p:cNvPr id="42" name="Picture 4" descr="“Online Mobile e-commerce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4436" t="30967" r="71081" b="5651"/>
              <a:stretch/>
            </p:blipFill>
            <p:spPr bwMode="auto">
              <a:xfrm>
                <a:off x="190349" y="3972533"/>
                <a:ext cx="780241" cy="1090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“苏宁易购APP”的图片搜索结果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185" y="4157395"/>
                <a:ext cx="662306" cy="66230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矩形 40"/>
            <p:cNvSpPr/>
            <p:nvPr/>
          </p:nvSpPr>
          <p:spPr>
            <a:xfrm>
              <a:off x="107504" y="3924820"/>
              <a:ext cx="4947239" cy="101634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上下箭头 43"/>
          <p:cNvSpPr/>
          <p:nvPr/>
        </p:nvSpPr>
        <p:spPr>
          <a:xfrm>
            <a:off x="2411760" y="3515090"/>
            <a:ext cx="360040" cy="533112"/>
          </a:xfrm>
          <a:prstGeom prst="up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1"/>
          <p:cNvSpPr txBox="1"/>
          <p:nvPr/>
        </p:nvSpPr>
        <p:spPr>
          <a:xfrm>
            <a:off x="2627784" y="3498701"/>
            <a:ext cx="2535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Wifi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覆盖，采集线下轨迹数据，与移动端关联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上下箭头 45"/>
          <p:cNvSpPr/>
          <p:nvPr/>
        </p:nvSpPr>
        <p:spPr>
          <a:xfrm rot="1416025">
            <a:off x="568498" y="5074903"/>
            <a:ext cx="360040" cy="580031"/>
          </a:xfrm>
          <a:prstGeom prst="up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157598" y="5641574"/>
            <a:ext cx="1063112" cy="566869"/>
            <a:chOff x="157598" y="5641574"/>
            <a:chExt cx="1063112" cy="566869"/>
          </a:xfrm>
        </p:grpSpPr>
        <p:sp>
          <p:nvSpPr>
            <p:cNvPr id="48" name="椭圆 47"/>
            <p:cNvSpPr/>
            <p:nvPr/>
          </p:nvSpPr>
          <p:spPr>
            <a:xfrm>
              <a:off x="182024" y="5641574"/>
              <a:ext cx="912568" cy="566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文本框 16"/>
            <p:cNvSpPr txBox="1"/>
            <p:nvPr/>
          </p:nvSpPr>
          <p:spPr>
            <a:xfrm>
              <a:off x="157598" y="5742913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端日志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163001" y="5644886"/>
            <a:ext cx="1005403" cy="566869"/>
            <a:chOff x="1316610" y="5620455"/>
            <a:chExt cx="1005403" cy="566869"/>
          </a:xfrm>
        </p:grpSpPr>
        <p:sp>
          <p:nvSpPr>
            <p:cNvPr id="51" name="椭圆 50"/>
            <p:cNvSpPr/>
            <p:nvPr/>
          </p:nvSpPr>
          <p:spPr>
            <a:xfrm>
              <a:off x="1341036" y="5620455"/>
              <a:ext cx="912568" cy="566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文本框 67"/>
            <p:cNvSpPr txBox="1"/>
            <p:nvPr/>
          </p:nvSpPr>
          <p:spPr>
            <a:xfrm>
              <a:off x="1316610" y="57217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商品信息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224271" y="5648619"/>
            <a:ext cx="1005403" cy="566869"/>
            <a:chOff x="2523702" y="5620455"/>
            <a:chExt cx="1005403" cy="566869"/>
          </a:xfrm>
        </p:grpSpPr>
        <p:sp>
          <p:nvSpPr>
            <p:cNvPr id="54" name="椭圆 53"/>
            <p:cNvSpPr/>
            <p:nvPr/>
          </p:nvSpPr>
          <p:spPr>
            <a:xfrm>
              <a:off x="2548128" y="5620455"/>
              <a:ext cx="912568" cy="566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文本框 69"/>
            <p:cNvSpPr txBox="1"/>
            <p:nvPr/>
          </p:nvSpPr>
          <p:spPr>
            <a:xfrm>
              <a:off x="2523702" y="57217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用户评论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322509" y="5635800"/>
            <a:ext cx="1005403" cy="566869"/>
            <a:chOff x="3725932" y="5579728"/>
            <a:chExt cx="1005403" cy="566869"/>
          </a:xfrm>
        </p:grpSpPr>
        <p:sp>
          <p:nvSpPr>
            <p:cNvPr id="57" name="椭圆 56"/>
            <p:cNvSpPr/>
            <p:nvPr/>
          </p:nvSpPr>
          <p:spPr>
            <a:xfrm>
              <a:off x="3750358" y="5579728"/>
              <a:ext cx="912568" cy="566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文本框 72"/>
            <p:cNvSpPr txBox="1"/>
            <p:nvPr/>
          </p:nvSpPr>
          <p:spPr>
            <a:xfrm>
              <a:off x="3725932" y="568106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交易数据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336680" y="5635800"/>
            <a:ext cx="1005403" cy="566869"/>
            <a:chOff x="3725932" y="5579728"/>
            <a:chExt cx="1005403" cy="566869"/>
          </a:xfrm>
        </p:grpSpPr>
        <p:sp>
          <p:nvSpPr>
            <p:cNvPr id="60" name="椭圆 59"/>
            <p:cNvSpPr/>
            <p:nvPr/>
          </p:nvSpPr>
          <p:spPr>
            <a:xfrm>
              <a:off x="3750358" y="5579728"/>
              <a:ext cx="912568" cy="566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文本框 79"/>
            <p:cNvSpPr txBox="1"/>
            <p:nvPr/>
          </p:nvSpPr>
          <p:spPr>
            <a:xfrm>
              <a:off x="3725932" y="568106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用户关系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2" name="上下箭头 61"/>
          <p:cNvSpPr/>
          <p:nvPr/>
        </p:nvSpPr>
        <p:spPr>
          <a:xfrm rot="1047219">
            <a:off x="1555586" y="5075543"/>
            <a:ext cx="360040" cy="580031"/>
          </a:xfrm>
          <a:prstGeom prst="up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上下箭头 62"/>
          <p:cNvSpPr/>
          <p:nvPr/>
        </p:nvSpPr>
        <p:spPr>
          <a:xfrm>
            <a:off x="2502106" y="5079138"/>
            <a:ext cx="360040" cy="580031"/>
          </a:xfrm>
          <a:prstGeom prst="up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上下箭头 63"/>
          <p:cNvSpPr/>
          <p:nvPr/>
        </p:nvSpPr>
        <p:spPr>
          <a:xfrm rot="20166093">
            <a:off x="3512891" y="5074654"/>
            <a:ext cx="360040" cy="580031"/>
          </a:xfrm>
          <a:prstGeom prst="up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上下箭头 64"/>
          <p:cNvSpPr/>
          <p:nvPr/>
        </p:nvSpPr>
        <p:spPr>
          <a:xfrm rot="19565264">
            <a:off x="4550211" y="5068505"/>
            <a:ext cx="360040" cy="580031"/>
          </a:xfrm>
          <a:prstGeom prst="up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893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21" name="矩形 20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136" name="组合 135"/>
          <p:cNvGrpSpPr/>
          <p:nvPr/>
        </p:nvGrpSpPr>
        <p:grpSpPr>
          <a:xfrm>
            <a:off x="400084" y="349786"/>
            <a:ext cx="931556" cy="692871"/>
            <a:chOff x="622598" y="694134"/>
            <a:chExt cx="1837534" cy="1366714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4560" y="694134"/>
              <a:ext cx="1725572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/4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58663" y="516921"/>
            <a:ext cx="223321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国内外研究现状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gray">
          <a:xfrm>
            <a:off x="3680845" y="2680974"/>
            <a:ext cx="1743075" cy="11636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gray">
          <a:xfrm rot="10800000">
            <a:off x="2291984" y="3880672"/>
            <a:ext cx="4538662" cy="1001713"/>
          </a:xfrm>
          <a:custGeom>
            <a:avLst/>
            <a:gdLst>
              <a:gd name="G0" fmla="+- 6528 0 0"/>
              <a:gd name="G1" fmla="+- 21600 0 6528"/>
              <a:gd name="G2" fmla="*/ 6528 1 2"/>
              <a:gd name="G3" fmla="+- 21600 0 G2"/>
              <a:gd name="G4" fmla="+/ 6528 21600 2"/>
              <a:gd name="G5" fmla="+/ G1 0 2"/>
              <a:gd name="G6" fmla="*/ 21600 21600 6528"/>
              <a:gd name="G7" fmla="*/ G6 1 2"/>
              <a:gd name="G8" fmla="+- 21600 0 G7"/>
              <a:gd name="G9" fmla="*/ 21600 1 2"/>
              <a:gd name="G10" fmla="+- 6528 0 G9"/>
              <a:gd name="G11" fmla="?: G10 G8 0"/>
              <a:gd name="G12" fmla="?: G10 G7 21600"/>
              <a:gd name="T0" fmla="*/ 18336 w 21600"/>
              <a:gd name="T1" fmla="*/ 10800 h 21600"/>
              <a:gd name="T2" fmla="*/ 10800 w 21600"/>
              <a:gd name="T3" fmla="*/ 21600 h 21600"/>
              <a:gd name="T4" fmla="*/ 3264 w 21600"/>
              <a:gd name="T5" fmla="*/ 10800 h 21600"/>
              <a:gd name="T6" fmla="*/ 10800 w 21600"/>
              <a:gd name="T7" fmla="*/ 0 h 21600"/>
              <a:gd name="T8" fmla="*/ 5064 w 21600"/>
              <a:gd name="T9" fmla="*/ 5064 h 21600"/>
              <a:gd name="T10" fmla="*/ 16536 w 21600"/>
              <a:gd name="T11" fmla="*/ 1653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6528" y="21600"/>
                </a:lnTo>
                <a:lnTo>
                  <a:pt x="15072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100000">
                <a:srgbClr val="00B050"/>
              </a:gs>
              <a:gs pos="0">
                <a:srgbClr val="92D050"/>
              </a:gs>
              <a:gs pos="100000">
                <a:schemeClr val="accent2"/>
              </a:gs>
            </a:gsLst>
            <a:lin ang="5400000" scaled="1"/>
          </a:gradFill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" name="Freeform 5"/>
          <p:cNvSpPr/>
          <p:nvPr/>
        </p:nvSpPr>
        <p:spPr bwMode="gray">
          <a:xfrm rot="10800000">
            <a:off x="2232067" y="2671349"/>
            <a:ext cx="1430337" cy="2216150"/>
          </a:xfrm>
          <a:custGeom>
            <a:avLst/>
            <a:gdLst/>
            <a:ahLst/>
            <a:cxnLst>
              <a:cxn ang="0">
                <a:pos x="0" y="657"/>
              </a:cxn>
              <a:cxn ang="0">
                <a:pos x="0" y="1389"/>
              </a:cxn>
              <a:cxn ang="0">
                <a:pos x="901" y="1389"/>
              </a:cxn>
              <a:cxn ang="0">
                <a:pos x="901" y="0"/>
              </a:cxn>
              <a:cxn ang="0">
                <a:pos x="0" y="657"/>
              </a:cxn>
            </a:cxnLst>
            <a:rect l="0" t="0" r="r" b="b"/>
            <a:pathLst>
              <a:path w="901" h="1389">
                <a:moveTo>
                  <a:pt x="0" y="657"/>
                </a:moveTo>
                <a:lnTo>
                  <a:pt x="0" y="1389"/>
                </a:lnTo>
                <a:lnTo>
                  <a:pt x="901" y="1389"/>
                </a:lnTo>
                <a:lnTo>
                  <a:pt x="901" y="0"/>
                </a:lnTo>
                <a:lnTo>
                  <a:pt x="0" y="65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73725"/>
                  <a:invGamma/>
                </a:schemeClr>
              </a:gs>
            </a:gsLst>
            <a:lin ang="0" scaled="1"/>
          </a:gradFill>
          <a:ln w="9525" cap="flat" cmpd="sng">
            <a:noFill/>
            <a:prstDash val="solid"/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2" name="Freeform 6"/>
          <p:cNvSpPr/>
          <p:nvPr/>
        </p:nvSpPr>
        <p:spPr bwMode="gray">
          <a:xfrm rot="10800000" flipH="1">
            <a:off x="5461720" y="2680397"/>
            <a:ext cx="1430337" cy="2205037"/>
          </a:xfrm>
          <a:custGeom>
            <a:avLst/>
            <a:gdLst/>
            <a:ahLst/>
            <a:cxnLst>
              <a:cxn ang="0">
                <a:pos x="0" y="657"/>
              </a:cxn>
              <a:cxn ang="0">
                <a:pos x="0" y="1389"/>
              </a:cxn>
              <a:cxn ang="0">
                <a:pos x="901" y="1389"/>
              </a:cxn>
              <a:cxn ang="0">
                <a:pos x="901" y="0"/>
              </a:cxn>
              <a:cxn ang="0">
                <a:pos x="0" y="657"/>
              </a:cxn>
            </a:cxnLst>
            <a:rect l="0" t="0" r="r" b="b"/>
            <a:pathLst>
              <a:path w="901" h="1389">
                <a:moveTo>
                  <a:pt x="0" y="657"/>
                </a:moveTo>
                <a:lnTo>
                  <a:pt x="0" y="1389"/>
                </a:lnTo>
                <a:lnTo>
                  <a:pt x="901" y="1389"/>
                </a:lnTo>
                <a:lnTo>
                  <a:pt x="901" y="0"/>
                </a:lnTo>
                <a:lnTo>
                  <a:pt x="0" y="657"/>
                </a:lnTo>
                <a:close/>
              </a:path>
            </a:pathLst>
          </a:custGeom>
          <a:gradFill rotWithShape="1">
            <a:gsLst>
              <a:gs pos="0">
                <a:srgbClr val="742B9D"/>
              </a:gs>
              <a:gs pos="100000">
                <a:srgbClr val="0070C0"/>
              </a:gs>
            </a:gsLst>
            <a:lin ang="0" scaled="1"/>
          </a:gradFill>
          <a:ln w="9525" cap="flat" cmpd="sng">
            <a:noFill/>
            <a:prstDash val="solid"/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gray">
          <a:xfrm>
            <a:off x="3474311" y="4077072"/>
            <a:ext cx="213391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rgbClr val="FFFFFF"/>
                </a:solidFill>
              </a:rPr>
              <a:t>④</a:t>
            </a:r>
            <a:r>
              <a:rPr lang="zh-CN" altLang="en-US" b="1" dirty="0" smtClean="0">
                <a:solidFill>
                  <a:srgbClr val="FFFFFF"/>
                </a:solidFill>
              </a:rPr>
              <a:t> </a:t>
            </a:r>
            <a:endParaRPr lang="en-US" altLang="zh-CN" b="1" dirty="0" smtClean="0">
              <a:solidFill>
                <a:srgbClr val="FFFFFF"/>
              </a:solidFill>
            </a:endParaRPr>
          </a:p>
          <a:p>
            <a:pPr algn="ctr" eaLnBrk="1" hangingPunct="1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大数据存储与计算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9"/>
          <p:cNvSpPr>
            <a:spLocks noChangeArrowheads="1"/>
          </p:cNvSpPr>
          <p:nvPr/>
        </p:nvSpPr>
        <p:spPr bwMode="gray">
          <a:xfrm>
            <a:off x="2133307" y="2852936"/>
            <a:ext cx="1646605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b="1" dirty="0" smtClean="0">
                <a:solidFill>
                  <a:srgbClr val="FFFFFF"/>
                </a:solidFill>
              </a:rPr>
              <a:t> </a:t>
            </a:r>
            <a:endParaRPr lang="en-US" altLang="zh-CN" b="1" dirty="0" smtClean="0">
              <a:solidFill>
                <a:srgbClr val="FFFFFF"/>
              </a:solidFill>
            </a:endParaRPr>
          </a:p>
          <a:p>
            <a:pPr algn="ctr" eaLnBrk="1" hangingPunct="1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轨迹数据挖掘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与语义标注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gray">
          <a:xfrm>
            <a:off x="5390386" y="2959204"/>
            <a:ext cx="157300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用户兴趣建模与推荐系统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gray">
          <a:xfrm>
            <a:off x="3814195" y="2780928"/>
            <a:ext cx="1454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从数据融合到知识融合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223820" y="1166082"/>
            <a:ext cx="4646312" cy="1337022"/>
            <a:chOff x="2223820" y="1166082"/>
            <a:chExt cx="4646312" cy="1337022"/>
          </a:xfrm>
        </p:grpSpPr>
        <p:sp>
          <p:nvSpPr>
            <p:cNvPr id="48" name="矩形 47"/>
            <p:cNvSpPr/>
            <p:nvPr/>
          </p:nvSpPr>
          <p:spPr>
            <a:xfrm>
              <a:off x="2232067" y="1338993"/>
              <a:ext cx="2380124" cy="111179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2738756" y="1166082"/>
              <a:ext cx="1620551" cy="307777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00B0F0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noProof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数据和信息融合</a:t>
              </a:r>
              <a:endPara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0"/>
            <p:cNvSpPr txBox="1"/>
            <p:nvPr/>
          </p:nvSpPr>
          <p:spPr>
            <a:xfrm>
              <a:off x="2223820" y="1492699"/>
              <a:ext cx="2429639" cy="101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结构化数据：中间件、数据仓库、及本体方法</a:t>
              </a:r>
              <a:endParaRPr lang="en-US" altLang="zh-CN" sz="11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非</a:t>
              </a:r>
              <a:r>
                <a:rPr lang="zh-CN" altLang="en-US" sz="11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结构化数据</a:t>
              </a:r>
              <a:r>
                <a:rPr lang="zh-CN" altLang="en-US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：基于领域本体或通用本体方法，使用</a:t>
              </a:r>
              <a:r>
                <a:rPr lang="en-US" altLang="zh-CN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RDF</a:t>
              </a:r>
              <a:r>
                <a:rPr lang="zh-CN" altLang="en-US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en-US" altLang="zh-CN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OWL</a:t>
              </a:r>
              <a:r>
                <a:rPr lang="zh-CN" altLang="en-US" sz="11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或其他语言描述数据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4612189" y="1338993"/>
              <a:ext cx="2257943" cy="111179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Rectangle 17"/>
            <p:cNvSpPr>
              <a:spLocks noChangeArrowheads="1"/>
            </p:cNvSpPr>
            <p:nvPr/>
          </p:nvSpPr>
          <p:spPr bwMode="auto">
            <a:xfrm>
              <a:off x="4962270" y="1169370"/>
              <a:ext cx="1431485" cy="307777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rgbClr val="00B0F0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知识融合</a:t>
              </a:r>
            </a:p>
          </p:txBody>
        </p:sp>
        <p:sp>
          <p:nvSpPr>
            <p:cNvPr id="53" name="TextBox 14"/>
            <p:cNvSpPr txBox="1"/>
            <p:nvPr/>
          </p:nvSpPr>
          <p:spPr>
            <a:xfrm>
              <a:off x="4623278" y="1580831"/>
              <a:ext cx="220736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7145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局部挖掘</a:t>
              </a:r>
              <a:r>
                <a:rPr lang="en-US" altLang="zh-CN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+</a:t>
              </a:r>
              <a:r>
                <a:rPr lang="zh-CN" altLang="en-US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组合学习</a:t>
              </a:r>
              <a:endParaRPr lang="en-US" altLang="zh-CN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-171450"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基于机器学习的模型层面融合：</a:t>
              </a:r>
              <a:r>
                <a:rPr lang="en-US" altLang="zh-CN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MIL</a:t>
              </a:r>
              <a:r>
                <a:rPr lang="zh-CN" altLang="en-US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en-US" altLang="zh-CN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MLL</a:t>
              </a:r>
              <a:r>
                <a:rPr lang="zh-CN" altLang="en-US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en-US" altLang="zh-CN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MIML</a:t>
              </a:r>
              <a:r>
                <a:rPr lang="zh-CN" altLang="en-US" sz="12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等</a:t>
              </a:r>
              <a:endParaRPr lang="en-US" altLang="zh-CN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101" y="1174337"/>
            <a:ext cx="1863090" cy="5187054"/>
            <a:chOff x="110466" y="1117187"/>
            <a:chExt cx="1863090" cy="5187054"/>
          </a:xfrm>
        </p:grpSpPr>
        <p:sp>
          <p:nvSpPr>
            <p:cNvPr id="55" name="矩形 54"/>
            <p:cNvSpPr/>
            <p:nvPr/>
          </p:nvSpPr>
          <p:spPr>
            <a:xfrm>
              <a:off x="135231" y="1290125"/>
              <a:ext cx="1838325" cy="1301750"/>
            </a:xfrm>
            <a:prstGeom prst="rect">
              <a:avLst/>
            </a:prstGeom>
            <a:noFill/>
            <a:ln>
              <a:solidFill>
                <a:srgbClr val="FFC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14675" y="1117187"/>
              <a:ext cx="1428759" cy="307777"/>
            </a:xfrm>
            <a:prstGeom prst="rect">
              <a:avLst/>
            </a:prstGeom>
            <a:solidFill>
              <a:srgbClr val="FFD14F"/>
            </a:solidFill>
            <a:ln w="25400">
              <a:solidFill>
                <a:srgbClr val="FFCE41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轨迹数据预处理</a:t>
              </a:r>
            </a:p>
          </p:txBody>
        </p:sp>
        <p:sp>
          <p:nvSpPr>
            <p:cNvPr id="57" name="TextBox 21"/>
            <p:cNvSpPr txBox="1"/>
            <p:nvPr/>
          </p:nvSpPr>
          <p:spPr>
            <a:xfrm>
              <a:off x="128881" y="1487494"/>
              <a:ext cx="17740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噪声过滤</a:t>
              </a: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驻留点检测</a:t>
              </a: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轨迹分割</a:t>
              </a: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路网匹配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10466" y="4037135"/>
              <a:ext cx="1838325" cy="1042670"/>
            </a:xfrm>
            <a:prstGeom prst="rect">
              <a:avLst/>
            </a:prstGeom>
            <a:noFill/>
            <a:ln>
              <a:solidFill>
                <a:srgbClr val="FFC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361681" y="3864487"/>
              <a:ext cx="1428759" cy="307777"/>
            </a:xfrm>
            <a:prstGeom prst="rect">
              <a:avLst/>
            </a:prstGeom>
            <a:solidFill>
              <a:srgbClr val="FFD14F"/>
            </a:solidFill>
            <a:ln w="25400">
              <a:solidFill>
                <a:srgbClr val="FFCE41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轨迹模式挖掘</a:t>
              </a:r>
            </a:p>
          </p:txBody>
        </p:sp>
        <p:sp>
          <p:nvSpPr>
            <p:cNvPr id="60" name="TextBox 21"/>
            <p:cNvSpPr txBox="1"/>
            <p:nvPr/>
          </p:nvSpPr>
          <p:spPr>
            <a:xfrm>
              <a:off x="175887" y="4163039"/>
              <a:ext cx="1774062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频繁模式挖掘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轨迹聚类</a:t>
              </a: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伴行模式挖掘</a:t>
              </a: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周期模式</a:t>
              </a: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挖掘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12441" y="5294669"/>
              <a:ext cx="1838378" cy="1009572"/>
            </a:xfrm>
            <a:prstGeom prst="rect">
              <a:avLst/>
            </a:prstGeom>
            <a:noFill/>
            <a:ln>
              <a:solidFill>
                <a:srgbClr val="FFC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ctangle 17"/>
            <p:cNvSpPr>
              <a:spLocks noChangeArrowheads="1"/>
            </p:cNvSpPr>
            <p:nvPr/>
          </p:nvSpPr>
          <p:spPr bwMode="auto">
            <a:xfrm>
              <a:off x="363345" y="5193512"/>
              <a:ext cx="1428759" cy="307777"/>
            </a:xfrm>
            <a:prstGeom prst="rect">
              <a:avLst/>
            </a:prstGeom>
            <a:solidFill>
              <a:srgbClr val="FFD14F"/>
            </a:solidFill>
            <a:ln w="25400">
              <a:solidFill>
                <a:srgbClr val="FFCE41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轨迹语义标注</a:t>
              </a:r>
            </a:p>
          </p:txBody>
        </p:sp>
        <p:sp>
          <p:nvSpPr>
            <p:cNvPr id="63" name="TextBox 21"/>
            <p:cNvSpPr txBox="1"/>
            <p:nvPr/>
          </p:nvSpPr>
          <p:spPr>
            <a:xfrm>
              <a:off x="177551" y="5563820"/>
              <a:ext cx="1774062" cy="687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包括区域、路段、及位置标注</a:t>
              </a:r>
            </a:p>
            <a:p>
              <a:pPr lvl="0" algn="l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分层、推理、学习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65092" y="5046472"/>
            <a:ext cx="4646311" cy="1307452"/>
            <a:chOff x="2265092" y="5046472"/>
            <a:chExt cx="4646311" cy="1307452"/>
          </a:xfrm>
        </p:grpSpPr>
        <p:sp>
          <p:nvSpPr>
            <p:cNvPr id="65" name="矩形 64"/>
            <p:cNvSpPr/>
            <p:nvPr/>
          </p:nvSpPr>
          <p:spPr>
            <a:xfrm>
              <a:off x="2928938" y="6108700"/>
              <a:ext cx="478367" cy="1735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2273338" y="5219383"/>
              <a:ext cx="2380124" cy="1111793"/>
            </a:xfrm>
            <a:prstGeom prst="rect">
              <a:avLst/>
            </a:prstGeom>
            <a:noFill/>
            <a:ln>
              <a:solidFill>
                <a:srgbClr val="14B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ctangle 17"/>
            <p:cNvSpPr>
              <a:spLocks noChangeArrowheads="1"/>
            </p:cNvSpPr>
            <p:nvPr/>
          </p:nvSpPr>
          <p:spPr bwMode="auto">
            <a:xfrm>
              <a:off x="2502145" y="5046472"/>
              <a:ext cx="1898434" cy="307777"/>
            </a:xfrm>
            <a:prstGeom prst="rect">
              <a:avLst/>
            </a:prstGeom>
            <a:solidFill>
              <a:srgbClr val="14B450"/>
            </a:solidFill>
            <a:ln w="25400">
              <a:solidFill>
                <a:srgbClr val="14B450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algn="ctr" defTabSz="914400">
                <a:defRPr/>
              </a:pP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zh-CN" altLang="en-US" sz="14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存储管理</a:t>
              </a: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sp>
          <p:nvSpPr>
            <p:cNvPr id="68" name="TextBox 10"/>
            <p:cNvSpPr txBox="1"/>
            <p:nvPr/>
          </p:nvSpPr>
          <p:spPr>
            <a:xfrm>
              <a:off x="2265092" y="5373089"/>
              <a:ext cx="235056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NoSQL</a:t>
              </a: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技术：键</a:t>
              </a: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/</a:t>
              </a: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值、列存储；支持文本、图数据类型</a:t>
              </a:r>
              <a:endParaRPr lang="en-US" altLang="zh-CN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NoSQL</a:t>
              </a: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索引：文本数据索引、分布式索引技术等</a:t>
              </a:r>
              <a:endParaRPr lang="zh-CN" altLang="en-US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653460" y="5219383"/>
              <a:ext cx="2257943" cy="1111793"/>
            </a:xfrm>
            <a:prstGeom prst="rect">
              <a:avLst/>
            </a:prstGeom>
            <a:noFill/>
            <a:ln>
              <a:solidFill>
                <a:srgbClr val="14B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ctangle 17"/>
            <p:cNvSpPr>
              <a:spLocks noChangeArrowheads="1"/>
            </p:cNvSpPr>
            <p:nvPr/>
          </p:nvSpPr>
          <p:spPr bwMode="auto">
            <a:xfrm>
              <a:off x="5003541" y="5049760"/>
              <a:ext cx="1431485" cy="307777"/>
            </a:xfrm>
            <a:prstGeom prst="rect">
              <a:avLst/>
            </a:prstGeom>
            <a:solidFill>
              <a:srgbClr val="14B450"/>
            </a:solidFill>
            <a:ln w="25400">
              <a:solidFill>
                <a:srgbClr val="14B450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数据计算模型</a:t>
              </a:r>
            </a:p>
          </p:txBody>
        </p:sp>
        <p:sp>
          <p:nvSpPr>
            <p:cNvPr id="72" name="TextBox 14"/>
            <p:cNvSpPr txBox="1"/>
            <p:nvPr/>
          </p:nvSpPr>
          <p:spPr>
            <a:xfrm>
              <a:off x="4677997" y="5393981"/>
              <a:ext cx="2207368" cy="9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714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磁盘计算</a:t>
              </a: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MapReduce</a:t>
              </a:r>
              <a:endParaRPr lang="en-US" altLang="zh-CN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-1714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迭代计算</a:t>
              </a: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BSP</a:t>
              </a:r>
            </a:p>
            <a:p>
              <a:pPr indent="-1714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内存计算</a:t>
              </a: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Spark</a:t>
              </a:r>
            </a:p>
            <a:p>
              <a:pPr indent="-1714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流式计算</a:t>
              </a:r>
              <a:r>
                <a:rPr lang="en-US" altLang="zh-CN" sz="1200" b="1" dirty="0" smtClean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Storm</a:t>
              </a:r>
              <a:endParaRPr lang="en-US" altLang="zh-CN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157946" y="1166081"/>
            <a:ext cx="1914648" cy="5213901"/>
            <a:chOff x="7157946" y="1166081"/>
            <a:chExt cx="1914648" cy="5213901"/>
          </a:xfrm>
        </p:grpSpPr>
        <p:sp>
          <p:nvSpPr>
            <p:cNvPr id="74" name="矩形 73"/>
            <p:cNvSpPr/>
            <p:nvPr/>
          </p:nvSpPr>
          <p:spPr>
            <a:xfrm>
              <a:off x="7164591" y="1338993"/>
              <a:ext cx="1838378" cy="1009572"/>
            </a:xfrm>
            <a:prstGeom prst="rect">
              <a:avLst/>
            </a:prstGeom>
            <a:noFill/>
            <a:ln>
              <a:solidFill>
                <a:srgbClr val="6E43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Rectangle 17"/>
            <p:cNvSpPr>
              <a:spLocks noChangeArrowheads="1"/>
            </p:cNvSpPr>
            <p:nvPr/>
          </p:nvSpPr>
          <p:spPr bwMode="auto">
            <a:xfrm>
              <a:off x="7343740" y="1166081"/>
              <a:ext cx="1428759" cy="307777"/>
            </a:xfrm>
            <a:prstGeom prst="rect">
              <a:avLst/>
            </a:prstGeom>
            <a:solidFill>
              <a:srgbClr val="6E43A9"/>
            </a:solidFill>
            <a:ln w="25400">
              <a:solidFill>
                <a:srgbClr val="6E43A9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协同过滤</a:t>
              </a:r>
            </a:p>
          </p:txBody>
        </p:sp>
        <p:sp>
          <p:nvSpPr>
            <p:cNvPr id="76" name="TextBox 21"/>
            <p:cNvSpPr txBox="1"/>
            <p:nvPr/>
          </p:nvSpPr>
          <p:spPr>
            <a:xfrm>
              <a:off x="7157946" y="1536389"/>
              <a:ext cx="1774062" cy="73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近邻模型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矩阵降维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社会化协同过滤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191760" y="2641025"/>
              <a:ext cx="1838378" cy="1009572"/>
            </a:xfrm>
            <a:prstGeom prst="rect">
              <a:avLst/>
            </a:prstGeom>
            <a:noFill/>
            <a:ln>
              <a:solidFill>
                <a:srgbClr val="6E43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Rectangle 17"/>
            <p:cNvSpPr>
              <a:spLocks noChangeArrowheads="1"/>
            </p:cNvSpPr>
            <p:nvPr/>
          </p:nvSpPr>
          <p:spPr bwMode="auto">
            <a:xfrm>
              <a:off x="7370909" y="2468113"/>
              <a:ext cx="1428759" cy="307777"/>
            </a:xfrm>
            <a:prstGeom prst="rect">
              <a:avLst/>
            </a:prstGeom>
            <a:solidFill>
              <a:srgbClr val="6E43A9"/>
            </a:solidFill>
            <a:ln w="25400">
              <a:solidFill>
                <a:srgbClr val="6E43A9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时间序列推荐</a:t>
              </a:r>
            </a:p>
          </p:txBody>
        </p:sp>
        <p:sp>
          <p:nvSpPr>
            <p:cNvPr id="80" name="TextBox 21"/>
            <p:cNvSpPr txBox="1"/>
            <p:nvPr/>
          </p:nvSpPr>
          <p:spPr>
            <a:xfrm>
              <a:off x="7185115" y="2838421"/>
              <a:ext cx="177406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使用用户交易序列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引入智能终端采集的时空轨迹数据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232552" y="3965643"/>
              <a:ext cx="1838378" cy="1009572"/>
            </a:xfrm>
            <a:prstGeom prst="rect">
              <a:avLst/>
            </a:prstGeom>
            <a:noFill/>
            <a:ln>
              <a:solidFill>
                <a:srgbClr val="6E43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Rectangle 17"/>
            <p:cNvSpPr>
              <a:spLocks noChangeArrowheads="1"/>
            </p:cNvSpPr>
            <p:nvPr/>
          </p:nvSpPr>
          <p:spPr bwMode="auto">
            <a:xfrm>
              <a:off x="7411701" y="3792731"/>
              <a:ext cx="1428759" cy="307777"/>
            </a:xfrm>
            <a:prstGeom prst="rect">
              <a:avLst/>
            </a:prstGeom>
            <a:solidFill>
              <a:srgbClr val="6E43A9"/>
            </a:solidFill>
            <a:ln w="25400">
              <a:solidFill>
                <a:srgbClr val="6E43A9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群体推荐</a:t>
              </a:r>
            </a:p>
          </p:txBody>
        </p:sp>
        <p:sp>
          <p:nvSpPr>
            <p:cNvPr id="83" name="TextBox 21"/>
            <p:cNvSpPr txBox="1"/>
            <p:nvPr/>
          </p:nvSpPr>
          <p:spPr>
            <a:xfrm>
              <a:off x="7225907" y="4163039"/>
              <a:ext cx="1774062" cy="73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群体偏好聚合：一致性和差异性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群体行为分析</a:t>
              </a:r>
              <a:endParaRPr lang="en-US" altLang="zh-CN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234216" y="5294669"/>
              <a:ext cx="1838378" cy="1059060"/>
            </a:xfrm>
            <a:prstGeom prst="rect">
              <a:avLst/>
            </a:prstGeom>
            <a:noFill/>
            <a:ln>
              <a:solidFill>
                <a:srgbClr val="6E43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Rectangle 17"/>
            <p:cNvSpPr>
              <a:spLocks noChangeArrowheads="1"/>
            </p:cNvSpPr>
            <p:nvPr/>
          </p:nvSpPr>
          <p:spPr bwMode="auto">
            <a:xfrm>
              <a:off x="7413365" y="5121757"/>
              <a:ext cx="1428759" cy="307777"/>
            </a:xfrm>
            <a:prstGeom prst="rect">
              <a:avLst/>
            </a:prstGeom>
            <a:solidFill>
              <a:srgbClr val="6E43A9"/>
            </a:solidFill>
            <a:ln w="25400">
              <a:solidFill>
                <a:srgbClr val="6E43A9"/>
              </a:solidFill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支撑的管理应用</a:t>
              </a:r>
            </a:p>
          </p:txBody>
        </p:sp>
        <p:sp>
          <p:nvSpPr>
            <p:cNvPr id="86" name="TextBox 21"/>
            <p:cNvSpPr txBox="1"/>
            <p:nvPr/>
          </p:nvSpPr>
          <p:spPr>
            <a:xfrm>
              <a:off x="7227571" y="5441263"/>
              <a:ext cx="177406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Wingdings" panose="05000000000000000000" pitchFamily="2" charset="2"/>
                <a:buChar char="ü"/>
              </a:pPr>
              <a:r>
                <a:rPr lang="zh-CN" altLang="en-US" sz="11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r>
                <a:rPr lang="zh-CN" altLang="en-US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群细分</a:t>
              </a:r>
              <a:endParaRPr lang="en-US" altLang="zh-CN" sz="11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buFont typeface="Wingdings" panose="05000000000000000000" pitchFamily="2" charset="2"/>
                <a:buChar char="ü"/>
              </a:pPr>
              <a:r>
                <a:rPr lang="zh-CN" altLang="en-US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精准营销</a:t>
              </a:r>
              <a:endParaRPr lang="en-US" altLang="zh-CN" sz="11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buFont typeface="Wingdings" panose="05000000000000000000" pitchFamily="2" charset="2"/>
                <a:buChar char="ü"/>
              </a:pPr>
              <a:r>
                <a:rPr lang="zh-CN" altLang="en-US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广告投放</a:t>
              </a:r>
              <a:endParaRPr lang="en-US" altLang="zh-CN" sz="11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buFont typeface="Wingdings" panose="05000000000000000000" pitchFamily="2" charset="2"/>
                <a:buChar char="ü"/>
              </a:pPr>
              <a:r>
                <a:rPr lang="zh-CN" altLang="en-US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售前产品感知</a:t>
              </a:r>
              <a:endParaRPr lang="en-US" altLang="zh-CN" sz="11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buFont typeface="Wingdings" panose="05000000000000000000" pitchFamily="2" charset="2"/>
                <a:buChar char="ü"/>
              </a:pPr>
              <a:r>
                <a:rPr lang="zh-CN" altLang="en-US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新产品服务设计</a:t>
              </a:r>
              <a:endParaRPr lang="en-US" altLang="zh-CN" sz="11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129540" y="2960370"/>
            <a:ext cx="1838325" cy="882650"/>
          </a:xfrm>
          <a:prstGeom prst="rect">
            <a:avLst/>
          </a:prstGeom>
          <a:noFill/>
          <a:ln>
            <a:solidFill>
              <a:srgbClr val="FFC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7"/>
          <p:cNvSpPr>
            <a:spLocks noChangeArrowheads="1"/>
          </p:cNvSpPr>
          <p:nvPr/>
        </p:nvSpPr>
        <p:spPr bwMode="auto">
          <a:xfrm>
            <a:off x="308960" y="2787236"/>
            <a:ext cx="1428759" cy="307777"/>
          </a:xfrm>
          <a:prstGeom prst="rect">
            <a:avLst/>
          </a:prstGeom>
          <a:solidFill>
            <a:srgbClr val="FFD14F"/>
          </a:solidFill>
          <a:ln w="25400">
            <a:solidFill>
              <a:srgbClr val="FFCE41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轨迹查询</a:t>
            </a:r>
          </a:p>
        </p:txBody>
      </p:sp>
      <p:sp>
        <p:nvSpPr>
          <p:cNvPr id="89" name="TextBox 21"/>
          <p:cNvSpPr txBox="1"/>
          <p:nvPr/>
        </p:nvSpPr>
        <p:spPr>
          <a:xfrm>
            <a:off x="123166" y="3085789"/>
            <a:ext cx="1774062" cy="68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区域查询</a:t>
            </a:r>
            <a:endParaRPr lang="en-US" altLang="zh-CN" sz="12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</a:t>
            </a:r>
            <a:endParaRPr lang="en-US" altLang="zh-CN" sz="12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轨迹索引</a:t>
            </a:r>
            <a:endParaRPr lang="en-US" altLang="zh-CN" sz="12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001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21" name="矩形 20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136" name="组合 135"/>
          <p:cNvGrpSpPr/>
          <p:nvPr/>
        </p:nvGrpSpPr>
        <p:grpSpPr>
          <a:xfrm>
            <a:off x="400084" y="350504"/>
            <a:ext cx="932731" cy="692153"/>
            <a:chOff x="622598" y="695550"/>
            <a:chExt cx="1839851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6877" y="799156"/>
              <a:ext cx="1725572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/5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58663" y="516921"/>
            <a:ext cx="14559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研究目标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3" name="剪去对角的矩形 22"/>
          <p:cNvSpPr/>
          <p:nvPr/>
        </p:nvSpPr>
        <p:spPr>
          <a:xfrm>
            <a:off x="1180214" y="3214686"/>
            <a:ext cx="7000924" cy="2857520"/>
          </a:xfrm>
          <a:prstGeom prst="snip2DiagRect">
            <a:avLst>
              <a:gd name="adj1" fmla="val 0"/>
              <a:gd name="adj2" fmla="val 12540"/>
            </a:avLst>
          </a:prstGeom>
          <a:ln>
            <a:solidFill>
              <a:srgbClr val="0075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>
              <a:solidFill>
                <a:srgbClr val="007FDE"/>
              </a:solidFill>
            </a:endParaRPr>
          </a:p>
        </p:txBody>
      </p:sp>
      <p:sp>
        <p:nvSpPr>
          <p:cNvPr id="24" name="剪去对角的矩形 23"/>
          <p:cNvSpPr/>
          <p:nvPr/>
        </p:nvSpPr>
        <p:spPr>
          <a:xfrm>
            <a:off x="251520" y="1556232"/>
            <a:ext cx="4857784" cy="1643074"/>
          </a:xfrm>
          <a:prstGeom prst="snip2Diag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endParaRPr lang="zh-CN" altLang="en-US" sz="1425">
              <a:solidFill>
                <a:srgbClr val="007FD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4396" y="1556232"/>
            <a:ext cx="478634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总体研究目标：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电子商务决策支持为导向，</a:t>
            </a:r>
            <a:r>
              <a:rPr lang="zh-CN" altLang="en-US" sz="1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构建</a:t>
            </a:r>
            <a:r>
              <a:rPr lang="en-US" altLang="zh-CN" sz="1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1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商务大数据融合框架，突破轨迹大数据挖掘方法，深入研究支持</a:t>
            </a:r>
            <a:r>
              <a:rPr lang="en-US" altLang="zh-CN" sz="1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1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一体化的多渠道知识融合方法，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并在此基础上构建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商务大数据分析平台，并在苏宁云商打造有显示度的实例化应用。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1632655" y="3357562"/>
            <a:ext cx="66199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zh-CN" altLang="en-US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多源异构大数据的结构化描述</a:t>
            </a:r>
            <a:r>
              <a:rPr lang="zh-CN" altLang="en-US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、语义关联和提取、及不一致性消除等基础问题，</a:t>
            </a:r>
            <a:r>
              <a:rPr lang="zh-CN" altLang="en-US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为后续的大数据挖掘提供底层</a:t>
            </a:r>
            <a:r>
              <a:rPr lang="zh-CN" altLang="en-US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支撑；</a:t>
            </a:r>
            <a:endParaRPr lang="en-US" altLang="zh-CN" sz="1600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1608842" y="3929066"/>
            <a:ext cx="65818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商务中最重要的数据类型——轨迹大数据的挖掘模型展开系统化研究，为有效融合线下实体店监测信息提供模型</a:t>
            </a:r>
            <a:r>
              <a:rPr lang="zh-CN" altLang="zh-CN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支撑</a:t>
            </a:r>
            <a:r>
              <a:rPr lang="zh-CN" altLang="en-US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1608843" y="4496052"/>
            <a:ext cx="657229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围绕</a:t>
            </a:r>
            <a:r>
              <a:rPr lang="en-US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商务应用中的关键因素——用户行为，以推荐系统和广告精准投放应用为靶点，从个体和群体两个层面，探索大数据知识融合方法，为</a:t>
            </a:r>
            <a:r>
              <a:rPr lang="en-US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新型商务应用提供理论和算法</a:t>
            </a:r>
            <a:r>
              <a:rPr lang="zh-CN" altLang="zh-CN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支撑</a:t>
            </a:r>
            <a:r>
              <a:rPr lang="zh-CN" altLang="en-US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1608842" y="5281870"/>
            <a:ext cx="657229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zh-CN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理论研究转向系统及应用建设，设计并开发建</a:t>
            </a:r>
            <a:r>
              <a:rPr lang="en-US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商务大数据分析平台，利用大数据分析促进苏宁云商的</a:t>
            </a:r>
            <a:r>
              <a:rPr lang="en-US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zh-CN" sz="1600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战略实施，在实践中验证理论研究的可用性和有效性。</a:t>
            </a:r>
            <a:endParaRPr lang="en-US" altLang="zh-CN" sz="1600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180214" y="3446697"/>
            <a:ext cx="444536" cy="410931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</a:rPr>
              <a:t>A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180214" y="5375523"/>
            <a:ext cx="444536" cy="410931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</a:rPr>
              <a:t>D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180214" y="4000504"/>
            <a:ext cx="444537" cy="410931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</a:rPr>
              <a:t>B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80214" y="4572008"/>
            <a:ext cx="444537" cy="410931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2" tIns="34291" rIns="68582" bIns="34291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</a:rPr>
              <a:t>C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180742" y="2106276"/>
            <a:ext cx="1074201" cy="664402"/>
            <a:chOff x="4219880" y="4182990"/>
            <a:chExt cx="1432082" cy="885754"/>
          </a:xfrm>
          <a:solidFill>
            <a:srgbClr val="007FDE">
              <a:alpha val="77000"/>
            </a:srgbClr>
          </a:solidFill>
        </p:grpSpPr>
        <p:sp>
          <p:nvSpPr>
            <p:cNvPr id="35" name="等腰三角形 34"/>
            <p:cNvSpPr/>
            <p:nvPr/>
          </p:nvSpPr>
          <p:spPr>
            <a:xfrm rot="5400000">
              <a:off x="4827295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4520342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4158793" y="4244077"/>
              <a:ext cx="885754" cy="7635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pic>
        <p:nvPicPr>
          <p:cNvPr id="38" name="Picture 2" descr="http://www.hyxt.com/kindeditor/attached/image/20130418/2013041817352632263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887" t="13008" r="16078" b="40084"/>
          <a:stretch/>
        </p:blipFill>
        <p:spPr bwMode="auto">
          <a:xfrm>
            <a:off x="6295846" y="1755817"/>
            <a:ext cx="2381393" cy="116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8241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132"/>
          <p:cNvGrpSpPr/>
          <p:nvPr/>
        </p:nvGrpSpPr>
        <p:grpSpPr>
          <a:xfrm>
            <a:off x="-19109" y="468264"/>
            <a:ext cx="4696206" cy="514309"/>
            <a:chOff x="0" y="816412"/>
            <a:chExt cx="4442748" cy="1080000"/>
          </a:xfrm>
          <a:solidFill>
            <a:srgbClr val="007FDE"/>
          </a:solidFill>
          <a:effectLst/>
        </p:grpSpPr>
        <p:sp>
          <p:nvSpPr>
            <p:cNvPr id="57" name="矩形 56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grpSp>
        <p:nvGrpSpPr>
          <p:cNvPr id="2" name="组合 115"/>
          <p:cNvGrpSpPr/>
          <p:nvPr/>
        </p:nvGrpSpPr>
        <p:grpSpPr>
          <a:xfrm>
            <a:off x="8012424" y="357166"/>
            <a:ext cx="1131576" cy="630707"/>
            <a:chOff x="2662738" y="3212811"/>
            <a:chExt cx="1508572" cy="840833"/>
          </a:xfrm>
        </p:grpSpPr>
        <p:sp>
          <p:nvSpPr>
            <p:cNvPr id="117" name="矩形 116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71" name="矩形 70"/>
          <p:cNvSpPr/>
          <p:nvPr/>
        </p:nvSpPr>
        <p:spPr>
          <a:xfrm>
            <a:off x="-33714" y="6643710"/>
            <a:ext cx="3059700" cy="202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78" name="矩形 77"/>
          <p:cNvSpPr/>
          <p:nvPr/>
        </p:nvSpPr>
        <p:spPr>
          <a:xfrm>
            <a:off x="3026862" y="6643710"/>
            <a:ext cx="3059700" cy="202256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sp>
        <p:nvSpPr>
          <p:cNvPr id="121" name="矩形 120"/>
          <p:cNvSpPr/>
          <p:nvPr/>
        </p:nvSpPr>
        <p:spPr>
          <a:xfrm>
            <a:off x="6084303" y="6643710"/>
            <a:ext cx="3059700" cy="202256"/>
          </a:xfrm>
          <a:prstGeom prst="rect">
            <a:avLst/>
          </a:prstGeom>
          <a:solidFill>
            <a:srgbClr val="9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4" name="组合 135"/>
          <p:cNvGrpSpPr/>
          <p:nvPr/>
        </p:nvGrpSpPr>
        <p:grpSpPr>
          <a:xfrm>
            <a:off x="400084" y="350504"/>
            <a:ext cx="832951" cy="692153"/>
            <a:chOff x="622598" y="695550"/>
            <a:chExt cx="1643032" cy="1365298"/>
          </a:xfrm>
        </p:grpSpPr>
        <p:sp>
          <p:nvSpPr>
            <p:cNvPr id="137" name="椭圆 136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0070C0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aseline="30000" dirty="0"/>
            </a:p>
          </p:txBody>
        </p:sp>
        <p:sp>
          <p:nvSpPr>
            <p:cNvPr id="138" name="椭圆 137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25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22131" y="742790"/>
              <a:ext cx="1543499" cy="1244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spc="-225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1</a:t>
              </a:r>
              <a:r>
                <a:rPr lang="en-US" altLang="zh-CN" sz="2400" b="1" spc="-100" dirty="0" smtClean="0">
                  <a:solidFill>
                    <a:srgbClr val="007FDE"/>
                  </a:solidFill>
                  <a:latin typeface="Times New Roman" pitchFamily="18" charset="0"/>
                  <a:ea typeface="方正兰亭粗黑简体" panose="02000000000000000000" pitchFamily="2" charset="-122"/>
                  <a:cs typeface="Times New Roman" pitchFamily="18" charset="0"/>
                </a:rPr>
                <a:t>/6</a:t>
              </a:r>
              <a:endParaRPr lang="zh-CN" altLang="en-US" sz="2400" b="1" spc="-100" dirty="0">
                <a:solidFill>
                  <a:srgbClr val="007FDE"/>
                </a:solidFill>
                <a:latin typeface="Times New Roman" pitchFamily="18" charset="0"/>
                <a:ea typeface="方正兰亭粗黑简体" panose="02000000000000000000" pitchFamily="2" charset="-122"/>
                <a:cs typeface="Times New Roman" pitchFamily="18" charset="0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1258663" y="516921"/>
            <a:ext cx="3313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总体研究框架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131418" y="4078813"/>
            <a:ext cx="360045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  <a:spcAft>
                <a:spcPts val="180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研究点二：异质大数据融合</a:t>
            </a:r>
          </a:p>
        </p:txBody>
      </p:sp>
      <p:sp>
        <p:nvSpPr>
          <p:cNvPr id="43" name="上箭头 42"/>
          <p:cNvSpPr/>
          <p:nvPr/>
        </p:nvSpPr>
        <p:spPr>
          <a:xfrm>
            <a:off x="4679231" y="3573016"/>
            <a:ext cx="504825" cy="4166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0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31418" y="1587026"/>
            <a:ext cx="3598863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  <a:spcBef>
                <a:spcPts val="1800"/>
              </a:spcBef>
              <a:spcAft>
                <a:spcPts val="420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研究点</a:t>
            </a:r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四：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智能商务应用</a:t>
            </a:r>
          </a:p>
        </p:txBody>
      </p:sp>
      <p:sp>
        <p:nvSpPr>
          <p:cNvPr id="49" name="燕尾形 48"/>
          <p:cNvSpPr/>
          <p:nvPr/>
        </p:nvSpPr>
        <p:spPr>
          <a:xfrm>
            <a:off x="2339752" y="2983483"/>
            <a:ext cx="647700" cy="51752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2339752" y="4094324"/>
            <a:ext cx="647700" cy="51593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燕尾形 50"/>
          <p:cNvSpPr/>
          <p:nvPr/>
        </p:nvSpPr>
        <p:spPr>
          <a:xfrm>
            <a:off x="2339752" y="5171571"/>
            <a:ext cx="647700" cy="640396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对角圆角矩形 53"/>
          <p:cNvSpPr/>
          <p:nvPr/>
        </p:nvSpPr>
        <p:spPr>
          <a:xfrm>
            <a:off x="179512" y="5171571"/>
            <a:ext cx="2065712" cy="640396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线下轨迹数据采集</a:t>
            </a:r>
          </a:p>
          <a:p>
            <a:pPr algn="ctr">
              <a:defRPr/>
            </a:pP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线上数据爬取</a:t>
            </a:r>
            <a:endParaRPr lang="en-US" altLang="zh-CN" sz="1700" b="1" dirty="0" smtClean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6876628" y="1686966"/>
            <a:ext cx="647700" cy="51752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6876628" y="2924944"/>
            <a:ext cx="647700" cy="51593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6876628" y="4221088"/>
            <a:ext cx="647700" cy="51593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对角圆角矩形 46"/>
          <p:cNvSpPr/>
          <p:nvPr/>
        </p:nvSpPr>
        <p:spPr>
          <a:xfrm>
            <a:off x="7667946" y="1686966"/>
            <a:ext cx="1152525" cy="515938"/>
          </a:xfrm>
          <a:prstGeom prst="round2DiagRect">
            <a:avLst/>
          </a:prstGeom>
          <a:ln>
            <a:solidFill>
              <a:srgbClr val="0075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业态融合</a:t>
            </a:r>
            <a:endParaRPr lang="zh-CN" altLang="en-US" sz="1700" b="1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7667947" y="2924944"/>
            <a:ext cx="1152525" cy="515937"/>
          </a:xfrm>
          <a:prstGeom prst="round2DiagRect">
            <a:avLst/>
          </a:prstGeom>
          <a:ln>
            <a:solidFill>
              <a:srgbClr val="0075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知识融合</a:t>
            </a:r>
            <a:endParaRPr lang="zh-CN" altLang="en-US" sz="1700" b="1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对角圆角矩形 54"/>
          <p:cNvSpPr/>
          <p:nvPr/>
        </p:nvSpPr>
        <p:spPr>
          <a:xfrm>
            <a:off x="7668344" y="4221088"/>
            <a:ext cx="1152525" cy="515937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数据融合</a:t>
            </a:r>
            <a:endParaRPr lang="zh-CN" altLang="en-US" sz="1700" b="1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上箭头 40"/>
          <p:cNvSpPr/>
          <p:nvPr/>
        </p:nvSpPr>
        <p:spPr>
          <a:xfrm>
            <a:off x="4679231" y="4797152"/>
            <a:ext cx="503237" cy="40957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0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上箭头 44"/>
          <p:cNvSpPr/>
          <p:nvPr/>
        </p:nvSpPr>
        <p:spPr>
          <a:xfrm>
            <a:off x="4664943" y="2328803"/>
            <a:ext cx="503238" cy="45212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0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4" name="对角圆角矩形 63"/>
          <p:cNvSpPr/>
          <p:nvPr/>
        </p:nvSpPr>
        <p:spPr>
          <a:xfrm>
            <a:off x="251520" y="4006805"/>
            <a:ext cx="1872135" cy="640396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异质大</a:t>
            </a: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数据聚类数据预处理</a:t>
            </a:r>
            <a:endParaRPr lang="zh-CN" altLang="en-US" sz="1700" b="1" dirty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对角圆角矩形 65"/>
          <p:cNvSpPr/>
          <p:nvPr/>
        </p:nvSpPr>
        <p:spPr>
          <a:xfrm>
            <a:off x="251520" y="2932620"/>
            <a:ext cx="1872208" cy="640396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空间点组合排序</a:t>
            </a:r>
          </a:p>
          <a:p>
            <a:pPr algn="ctr">
              <a:defRPr/>
            </a:pP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相似</a:t>
            </a:r>
            <a:r>
              <a:rPr lang="zh-CN" altLang="en-US" sz="1700" b="1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轨迹挖掘</a:t>
            </a:r>
          </a:p>
        </p:txBody>
      </p:sp>
      <p:sp>
        <p:nvSpPr>
          <p:cNvPr id="67" name="对角圆角矩形 66"/>
          <p:cNvSpPr/>
          <p:nvPr/>
        </p:nvSpPr>
        <p:spPr>
          <a:xfrm>
            <a:off x="286232" y="1624572"/>
            <a:ext cx="1872208" cy="886889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代表性轨迹推荐</a:t>
            </a:r>
            <a:endParaRPr lang="en-US" altLang="zh-CN" sz="1700" b="1" dirty="0" smtClean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700" b="1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兴趣</a:t>
            </a:r>
            <a:r>
              <a:rPr lang="zh-CN" altLang="en-US" sz="1700" b="1" dirty="0" smtClean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点推荐</a:t>
            </a:r>
            <a:endParaRPr lang="en-US" altLang="zh-CN" sz="1700" b="1" dirty="0" smtClean="0">
              <a:solidFill>
                <a:srgbClr val="0075C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700" b="1" dirty="0">
                <a:solidFill>
                  <a:srgbClr val="0075CC"/>
                </a:solidFill>
                <a:latin typeface="微软雅黑" pitchFamily="34" charset="-122"/>
                <a:ea typeface="微软雅黑" pitchFamily="34" charset="-122"/>
              </a:rPr>
              <a:t>恶意用户检测</a:t>
            </a:r>
          </a:p>
        </p:txBody>
      </p:sp>
      <p:sp>
        <p:nvSpPr>
          <p:cNvPr id="68" name="燕尾形 67"/>
          <p:cNvSpPr/>
          <p:nvPr/>
        </p:nvSpPr>
        <p:spPr>
          <a:xfrm>
            <a:off x="2339752" y="1757606"/>
            <a:ext cx="647700" cy="51752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29831" y="5302949"/>
            <a:ext cx="360045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  <a:spcAft>
                <a:spcPts val="180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研究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点一：线上线下数据采集</a:t>
            </a:r>
            <a:endParaRPr lang="zh-CN" altLang="en-US" kern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31418" y="2841654"/>
            <a:ext cx="360045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  <a:spcAft>
                <a:spcPts val="180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研究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点三：轨迹大数据分析</a:t>
            </a:r>
            <a:endParaRPr lang="zh-CN" altLang="en-US" kern="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282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24905</TotalTime>
  <Words>7097</Words>
  <Application>Microsoft Office PowerPoint</Application>
  <PresentationFormat>全屏显示(4:3)</PresentationFormat>
  <Paragraphs>532</Paragraphs>
  <Slides>40</Slides>
  <Notes>40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1_自定义设计方案</vt:lpstr>
      <vt:lpstr>自定义设计方案</vt:lpstr>
      <vt:lpstr>Visio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圆圈绿蓝色1</dc:title>
  <dc:creator>Administrator</dc:creator>
  <cp:lastModifiedBy>Administrator</cp:lastModifiedBy>
  <cp:revision>1357</cp:revision>
  <dcterms:created xsi:type="dcterms:W3CDTF">2014-12-25T08:17:45Z</dcterms:created>
  <dcterms:modified xsi:type="dcterms:W3CDTF">2018-08-21T01:25:15Z</dcterms:modified>
</cp:coreProperties>
</file>